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5" r:id="rId3"/>
    <p:sldId id="266" r:id="rId4"/>
  </p:sldIdLst>
  <p:sldSz cx="12192000" cy="6858000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ECC514-7645-BC28-9661-2888E62F8A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847859D-6676-BC22-CFA3-A555ED5FD4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2364248-F4F9-5548-0724-EDE74864C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22/11/2023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12C8A74-7D84-928D-68FC-B458A73D5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B3F7FB6-9C4E-3610-6DCE-EC396DC0B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339865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D0FC15-CCA1-6207-1AA2-AA2E92AD91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8C3B033-7BC0-834B-4036-26EFCD5E06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255CEE9-CDD4-7414-0659-8BE1ED0E66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22/11/2023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BF82286-A596-92C9-C4E5-F5019B616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B073850-2738-7053-7ED7-D7E4D833C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053837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CC1B99E-2222-ABCC-0108-F673F2ECFF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39632D8-C0A4-B481-F1E4-D92493E075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422A2E8-CB32-D276-8566-7208F4BEBF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22/11/2023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EB55246-3F53-C3BE-68E7-9EFF79DF7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36BA6E0-D8F6-F66D-C7CA-AAF9536C2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083893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9B3026-FEC3-01F7-7632-F76435D3AA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52C586A-1DDF-36B9-4166-6A706804C1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ED8641D-356B-EB11-1B27-AE7DBB02B1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22/11/2023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AB41E3B-06D8-C48D-3662-7D39402E37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8ED8C61-72AB-7013-1328-B8F58F5D28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238525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4710A6-4BB6-4078-B39E-B1D3E94C6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746C3C1-4D78-CE47-ECA7-12266CB65D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AA2441B-DDB4-9714-B260-9785FB3BA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22/11/2023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8509A49-8B0E-5099-F43D-C87576E56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6B6196A-1E06-2F54-17BF-FADD945CB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208098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C0F371-1A76-E6D7-1E1D-0BD60395FB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C6A5E95-D116-BEB0-7A92-025B8329D9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3F47832-B5D8-3FE8-696A-BDFB1DB238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7E041E1-B84B-8D0B-7C11-46B9E8FA2F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22/11/2023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205F3FA-BE71-3A6F-068B-B7CF9C7042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ED5334F-EBFD-26CE-8399-B8DCCE13C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583944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2F78BA-5632-36EA-A976-6E7FFD45B7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2B48C2A-9560-9E15-5D0C-F8E814920A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F8FEC13-2BDE-93E5-9ED7-FB12105EF8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5A6E5CE-C2D5-69F5-69AE-418FF3CFA8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AC6BE11-CE23-8DAD-491D-F419E74FE0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EF15A27A-2428-A82D-6B53-55FE5BF846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22/11/2023</a:t>
            </a:fld>
            <a:endParaRPr lang="es-SV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403E156F-8518-8CC8-E758-A114C579C1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3BFBF1B-B300-EF95-FF55-483FBE92D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335558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337425-9307-DF46-FE41-E2E328708A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D5724DD-6F30-AEF0-AC28-3780696486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22/11/2023</a:t>
            </a:fld>
            <a:endParaRPr lang="es-SV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125AFF8-80F9-4C87-570D-299E50AF18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2EA2683F-7F0A-5B47-A87E-4BC820BBA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845406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C678F9DF-F59F-778B-F503-34B302BCC1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22/11/2023</a:t>
            </a:fld>
            <a:endParaRPr lang="es-SV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2CD8674-1C8C-039C-3E13-B6BC6A654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F5C5161-61D2-EAED-3320-D7234C95F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169810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DF34B7-CDDD-E590-1172-B03260FD29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4766729-7F65-2B79-13B7-1FDD7CD89A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18E064E-397B-46C3-DA24-3956AEAE7D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D5D5E45-BD7D-A158-6143-696CFA5E83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22/11/2023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DAA0764-D758-48A5-0A23-01C1889DC3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82B1B9D-5482-30F3-4858-828B67A27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763427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F298F4-F6E4-C700-2233-66A12873E1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53553A4-77DC-89DF-A7B3-5CDA6A8CAE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D5C3082-045F-05C5-3905-43A67570D1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5AF4ABE-1758-081E-2920-5A4D00A304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22/11/2023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22F55D8-500E-A2C7-DB24-68B8F791C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C616411-1979-7FE6-4955-5FFC2EC01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181502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5577D8B9-BAE5-DCEB-7900-49FBB0ED22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85527E7-AD39-A225-4045-2849B612F0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2350191-2285-9402-3A2C-2366C1F7E2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3992F1-720D-40EA-87F6-12F268946C49}" type="datetimeFigureOut">
              <a:rPr lang="es-SV" smtClean="0"/>
              <a:t>22/11/2023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ED19B8C-3505-A460-49A2-31F905FE36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E995317-7BAB-359A-0A08-466E481716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218546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0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12" Type="http://schemas.openxmlformats.org/officeDocument/2006/relationships/image" Target="../media/image1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13" Type="http://schemas.openxmlformats.org/officeDocument/2006/relationships/image" Target="../media/image31.png"/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12" Type="http://schemas.openxmlformats.org/officeDocument/2006/relationships/image" Target="../media/image3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4.png"/><Relationship Id="rId11" Type="http://schemas.openxmlformats.org/officeDocument/2006/relationships/image" Target="../media/image29.png"/><Relationship Id="rId5" Type="http://schemas.openxmlformats.org/officeDocument/2006/relationships/image" Target="../media/image23.png"/><Relationship Id="rId15" Type="http://schemas.openxmlformats.org/officeDocument/2006/relationships/image" Target="../media/image33.png"/><Relationship Id="rId10" Type="http://schemas.openxmlformats.org/officeDocument/2006/relationships/image" Target="../media/image28.png"/><Relationship Id="rId4" Type="http://schemas.openxmlformats.org/officeDocument/2006/relationships/image" Target="../media/image22.png"/><Relationship Id="rId9" Type="http://schemas.openxmlformats.org/officeDocument/2006/relationships/image" Target="../media/image27.png"/><Relationship Id="rId14" Type="http://schemas.openxmlformats.org/officeDocument/2006/relationships/image" Target="../media/image3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99B6CE2E-E9FF-EBE2-F0D1-052ED4C530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1" y="0"/>
            <a:ext cx="12187719" cy="6858000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21790547-4F79-9862-DFE5-66DC59CCE15C}"/>
              </a:ext>
            </a:extLst>
          </p:cNvPr>
          <p:cNvSpPr txBox="1"/>
          <p:nvPr/>
        </p:nvSpPr>
        <p:spPr>
          <a:xfrm>
            <a:off x="230735" y="545711"/>
            <a:ext cx="11690647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SV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Dos vehículos se mueven entre dos pueblos A y B, separados 2 km entre sí. El primero parte del reposo del pueblo A al pueblo B, con una aceleración constante de 1.5 m/s</a:t>
            </a:r>
            <a:r>
              <a:rPr lang="es-SV" sz="1800" baseline="30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s-SV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El segundo viaja del pueblo B al pueblo A con una velocidad constante de 15 m/s. Calcule el momento y el lugar en el que ambos vehículos se encontrarán en el camino.</a:t>
            </a:r>
            <a:endParaRPr lang="es-SV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6BB1353A-1E4D-D42F-45D1-FE89CFAE82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618" y="1469041"/>
            <a:ext cx="8268854" cy="1629002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uadroTexto 11">
                <a:extLst>
                  <a:ext uri="{FF2B5EF4-FFF2-40B4-BE49-F238E27FC236}">
                    <a16:creationId xmlns:a16="http://schemas.microsoft.com/office/drawing/2014/main" id="{C03EC20C-F112-BEAB-5D4A-11521F424EF8}"/>
                  </a:ext>
                </a:extLst>
              </p:cNvPr>
              <p:cNvSpPr txBox="1"/>
              <p:nvPr/>
            </p:nvSpPr>
            <p:spPr>
              <a:xfrm>
                <a:off x="270618" y="3080635"/>
                <a:ext cx="6152972" cy="230832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s-SV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Solución:</a:t>
                </a:r>
              </a:p>
              <a:p>
                <a:r>
                  <a:rPr lang="es-SV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Datos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𝑜𝐴</m:t>
                          </m:r>
                        </m:sub>
                      </m:sSub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=0</m:t>
                      </m:r>
                    </m:oMath>
                  </m:oMathPara>
                </a14:m>
                <a:endParaRPr lang="es-SV" sz="1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𝑜𝐵</m:t>
                          </m:r>
                        </m:sub>
                      </m:sSub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=2000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𝑚</m:t>
                      </m:r>
                    </m:oMath>
                  </m:oMathPara>
                </a14:m>
                <a:endParaRPr lang="es-SV" sz="1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𝑜𝐴</m:t>
                          </m:r>
                        </m:sub>
                      </m:sSub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=0</m:t>
                      </m:r>
                    </m:oMath>
                  </m:oMathPara>
                </a14:m>
                <a:endParaRPr lang="es-SV" sz="1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s-SV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s-SV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𝑣</m:t>
                        </m:r>
                      </m:e>
                      <m:sub>
                        <m:r>
                          <a:rPr lang="es-SV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𝑜𝐵</m:t>
                        </m:r>
                      </m:sub>
                    </m:sSub>
                    <m:r>
                      <a:rPr lang="es-SV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=−15</m:t>
                    </m:r>
                    <m:r>
                      <a:rPr lang="es-SV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𝑚</m:t>
                    </m:r>
                    <m:r>
                      <a:rPr lang="es-SV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/</m:t>
                    </m:r>
                    <m:r>
                      <a:rPr lang="es-SV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𝑠</m:t>
                    </m:r>
                  </m:oMath>
                </a14:m>
                <a:r>
                  <a:rPr lang="es-SV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 (va hacia la izquierda)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𝐴</m:t>
                          </m:r>
                        </m:sub>
                      </m:sSub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=1.5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𝑚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/</m:t>
                      </m:r>
                      <m:sSup>
                        <m:sSup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𝑠</m:t>
                          </m:r>
                        </m:e>
                        <m:sup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s-SV" sz="1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𝐵</m:t>
                          </m:r>
                        </m:sub>
                      </m:sSub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=0</m:t>
                      </m:r>
                    </m:oMath>
                  </m:oMathPara>
                </a14:m>
                <a:endParaRPr lang="es-SV" sz="1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2" name="CuadroTexto 11">
                <a:extLst>
                  <a:ext uri="{FF2B5EF4-FFF2-40B4-BE49-F238E27FC236}">
                    <a16:creationId xmlns:a16="http://schemas.microsoft.com/office/drawing/2014/main" id="{C03EC20C-F112-BEAB-5D4A-11521F424E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0618" y="3080635"/>
                <a:ext cx="6152972" cy="2308324"/>
              </a:xfrm>
              <a:prstGeom prst="rect">
                <a:avLst/>
              </a:prstGeom>
              <a:blipFill>
                <a:blip r:embed="rId4"/>
                <a:stretch>
                  <a:fillRect l="-792" t="-1319"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CuadroTexto 13">
            <a:extLst>
              <a:ext uri="{FF2B5EF4-FFF2-40B4-BE49-F238E27FC236}">
                <a16:creationId xmlns:a16="http://schemas.microsoft.com/office/drawing/2014/main" id="{27F33D7F-FCCE-E2FD-EA4B-8E9517E3364E}"/>
              </a:ext>
            </a:extLst>
          </p:cNvPr>
          <p:cNvSpPr txBox="1"/>
          <p:nvPr/>
        </p:nvSpPr>
        <p:spPr>
          <a:xfrm>
            <a:off x="270618" y="5388959"/>
            <a:ext cx="615297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SV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Planteando la ecuación que define la posición para cada vehículo: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BCBF7742-D9F9-2D24-7395-C53935FE8E63}"/>
              </a:ext>
            </a:extLst>
          </p:cNvPr>
          <p:cNvSpPr txBox="1"/>
          <p:nvPr/>
        </p:nvSpPr>
        <p:spPr>
          <a:xfrm>
            <a:off x="230735" y="5989123"/>
            <a:ext cx="615297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SV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(A: vehículo que inicialmente está en A; B: vehículo que inicialmente está en B)</a:t>
            </a:r>
          </a:p>
        </p:txBody>
      </p:sp>
      <p:pic>
        <p:nvPicPr>
          <p:cNvPr id="20" name="Imagen 19">
            <a:extLst>
              <a:ext uri="{FF2B5EF4-FFF2-40B4-BE49-F238E27FC236}">
                <a16:creationId xmlns:a16="http://schemas.microsoft.com/office/drawing/2014/main" id="{397E1257-233D-BCBE-1C2F-0A03CD82EBF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19835" y="3236959"/>
            <a:ext cx="2780017" cy="384081"/>
          </a:xfrm>
          <a:prstGeom prst="rect">
            <a:avLst/>
          </a:prstGeom>
        </p:spPr>
      </p:pic>
      <p:pic>
        <p:nvPicPr>
          <p:cNvPr id="22" name="Imagen 21">
            <a:extLst>
              <a:ext uri="{FF2B5EF4-FFF2-40B4-BE49-F238E27FC236}">
                <a16:creationId xmlns:a16="http://schemas.microsoft.com/office/drawing/2014/main" id="{84A6DA90-69A5-1FCA-5C33-32540D2EF46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689927" y="3667379"/>
            <a:ext cx="3328704" cy="384081"/>
          </a:xfrm>
          <a:prstGeom prst="rect">
            <a:avLst/>
          </a:prstGeom>
        </p:spPr>
      </p:pic>
      <p:pic>
        <p:nvPicPr>
          <p:cNvPr id="24" name="Imagen 23">
            <a:extLst>
              <a:ext uri="{FF2B5EF4-FFF2-40B4-BE49-F238E27FC236}">
                <a16:creationId xmlns:a16="http://schemas.microsoft.com/office/drawing/2014/main" id="{99CB1C04-269F-1263-FF6E-2A8A415227A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719835" y="4128802"/>
            <a:ext cx="1999661" cy="384081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26" name="Imagen 25">
            <a:extLst>
              <a:ext uri="{FF2B5EF4-FFF2-40B4-BE49-F238E27FC236}">
                <a16:creationId xmlns:a16="http://schemas.microsoft.com/office/drawing/2014/main" id="{E7E56171-BF22-8F10-2970-CE905D82101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19835" y="4588328"/>
            <a:ext cx="2822693" cy="384081"/>
          </a:xfrm>
          <a:prstGeom prst="rect">
            <a:avLst/>
          </a:prstGeom>
        </p:spPr>
      </p:pic>
      <p:pic>
        <p:nvPicPr>
          <p:cNvPr id="28" name="Imagen 27">
            <a:extLst>
              <a:ext uri="{FF2B5EF4-FFF2-40B4-BE49-F238E27FC236}">
                <a16:creationId xmlns:a16="http://schemas.microsoft.com/office/drawing/2014/main" id="{248C9F60-E95C-ED2D-A131-85F3800DE8E8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719835" y="5054090"/>
            <a:ext cx="3761558" cy="384081"/>
          </a:xfrm>
          <a:prstGeom prst="rect">
            <a:avLst/>
          </a:prstGeom>
        </p:spPr>
      </p:pic>
      <p:pic>
        <p:nvPicPr>
          <p:cNvPr id="30" name="Imagen 29">
            <a:extLst>
              <a:ext uri="{FF2B5EF4-FFF2-40B4-BE49-F238E27FC236}">
                <a16:creationId xmlns:a16="http://schemas.microsoft.com/office/drawing/2014/main" id="{04BE0B9C-B354-69AA-90C2-822ABCCD3F7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719835" y="5482716"/>
            <a:ext cx="2615411" cy="377985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409881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2" grpId="0"/>
      <p:bldP spid="14" grpId="0"/>
      <p:bldP spid="1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99B6CE2E-E9FF-EBE2-F0D1-052ED4C530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1" y="0"/>
            <a:ext cx="12187719" cy="6858000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A18E3AB3-EB97-C63A-8BA1-A0C7BA18D3AC}"/>
              </a:ext>
            </a:extLst>
          </p:cNvPr>
          <p:cNvSpPr txBox="1"/>
          <p:nvPr/>
        </p:nvSpPr>
        <p:spPr>
          <a:xfrm>
            <a:off x="179461" y="648548"/>
            <a:ext cx="615297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SV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Primero intentando por el método de prueba y ensayo: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006561CA-4EC2-87BB-924A-813D9E124092}"/>
              </a:ext>
            </a:extLst>
          </p:cNvPr>
          <p:cNvSpPr txBox="1"/>
          <p:nvPr/>
        </p:nvSpPr>
        <p:spPr>
          <a:xfrm>
            <a:off x="285893" y="5676954"/>
            <a:ext cx="615297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SV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(el vehículo A está a 1386.75m de O; el B está a 1355m de O)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DCF76A13-4E98-E94B-E3C8-53FBEE2605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461" y="1017880"/>
            <a:ext cx="1115665" cy="493819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AF4EC9BE-494F-3C0F-EC57-D5878AD18FC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5873" y="1474387"/>
            <a:ext cx="5017443" cy="384081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6D7E619B-B591-14C6-5EFE-6F9AB33673A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5873" y="1920070"/>
            <a:ext cx="6322100" cy="377985"/>
          </a:xfrm>
          <a:prstGeom prst="rect">
            <a:avLst/>
          </a:prstGeom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id="{23D001A2-BDFE-DD0D-928A-68225919EF8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2977" y="2175066"/>
            <a:ext cx="6687892" cy="493819"/>
          </a:xfrm>
          <a:prstGeom prst="rect">
            <a:avLst/>
          </a:prstGeom>
        </p:spPr>
      </p:pic>
      <p:pic>
        <p:nvPicPr>
          <p:cNvPr id="15" name="Imagen 14">
            <a:extLst>
              <a:ext uri="{FF2B5EF4-FFF2-40B4-BE49-F238E27FC236}">
                <a16:creationId xmlns:a16="http://schemas.microsoft.com/office/drawing/2014/main" id="{F1E30BF6-B0AF-2379-0263-FBE8FE574CE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79461" y="2602963"/>
            <a:ext cx="1097375" cy="493819"/>
          </a:xfrm>
          <a:prstGeom prst="rect">
            <a:avLst/>
          </a:prstGeom>
        </p:spPr>
      </p:pic>
      <p:pic>
        <p:nvPicPr>
          <p:cNvPr id="17" name="Imagen 16">
            <a:extLst>
              <a:ext uri="{FF2B5EF4-FFF2-40B4-BE49-F238E27FC236}">
                <a16:creationId xmlns:a16="http://schemas.microsoft.com/office/drawing/2014/main" id="{EA92CB7C-8840-1BE1-E80E-F9E2B7BEEF4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45873" y="2985483"/>
            <a:ext cx="5145470" cy="384081"/>
          </a:xfrm>
          <a:prstGeom prst="rect">
            <a:avLst/>
          </a:prstGeom>
        </p:spPr>
      </p:pic>
      <p:pic>
        <p:nvPicPr>
          <p:cNvPr id="19" name="Imagen 18">
            <a:extLst>
              <a:ext uri="{FF2B5EF4-FFF2-40B4-BE49-F238E27FC236}">
                <a16:creationId xmlns:a16="http://schemas.microsoft.com/office/drawing/2014/main" id="{FFA12469-D020-F6E7-8EE8-6E7363B1831F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45873" y="3429000"/>
            <a:ext cx="6322100" cy="377985"/>
          </a:xfrm>
          <a:prstGeom prst="rect">
            <a:avLst/>
          </a:prstGeom>
        </p:spPr>
      </p:pic>
      <p:pic>
        <p:nvPicPr>
          <p:cNvPr id="21" name="Imagen 20">
            <a:extLst>
              <a:ext uri="{FF2B5EF4-FFF2-40B4-BE49-F238E27FC236}">
                <a16:creationId xmlns:a16="http://schemas.microsoft.com/office/drawing/2014/main" id="{695091D9-34CC-05D8-5974-BB24955CA351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54818" y="3778533"/>
            <a:ext cx="5718544" cy="768163"/>
          </a:xfrm>
          <a:prstGeom prst="rect">
            <a:avLst/>
          </a:prstGeom>
        </p:spPr>
      </p:pic>
      <p:pic>
        <p:nvPicPr>
          <p:cNvPr id="23" name="Imagen 22">
            <a:extLst>
              <a:ext uri="{FF2B5EF4-FFF2-40B4-BE49-F238E27FC236}">
                <a16:creationId xmlns:a16="http://schemas.microsoft.com/office/drawing/2014/main" id="{E75053D8-7228-8884-0E9A-82BE9DCCBAB5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97751" y="4488736"/>
            <a:ext cx="1097375" cy="493819"/>
          </a:xfrm>
          <a:prstGeom prst="rect">
            <a:avLst/>
          </a:prstGeom>
        </p:spPr>
      </p:pic>
      <p:pic>
        <p:nvPicPr>
          <p:cNvPr id="25" name="Imagen 24">
            <a:extLst>
              <a:ext uri="{FF2B5EF4-FFF2-40B4-BE49-F238E27FC236}">
                <a16:creationId xmlns:a16="http://schemas.microsoft.com/office/drawing/2014/main" id="{1EC2EB6C-BDF1-C157-A3A7-7E3653BFCB6B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85893" y="4879579"/>
            <a:ext cx="5456393" cy="384081"/>
          </a:xfrm>
          <a:prstGeom prst="rect">
            <a:avLst/>
          </a:prstGeom>
        </p:spPr>
      </p:pic>
      <p:pic>
        <p:nvPicPr>
          <p:cNvPr id="27" name="Imagen 26">
            <a:extLst>
              <a:ext uri="{FF2B5EF4-FFF2-40B4-BE49-F238E27FC236}">
                <a16:creationId xmlns:a16="http://schemas.microsoft.com/office/drawing/2014/main" id="{33E40218-5F9D-33F3-4C63-B3DC30A12927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285893" y="5279967"/>
            <a:ext cx="6328196" cy="377985"/>
          </a:xfrm>
          <a:prstGeom prst="rect">
            <a:avLst/>
          </a:prstGeom>
        </p:spPr>
      </p:pic>
      <p:sp>
        <p:nvSpPr>
          <p:cNvPr id="28" name="CuadroTexto 27">
            <a:extLst>
              <a:ext uri="{FF2B5EF4-FFF2-40B4-BE49-F238E27FC236}">
                <a16:creationId xmlns:a16="http://schemas.microsoft.com/office/drawing/2014/main" id="{BB979D73-976F-B1C9-47E9-0A1228533DFD}"/>
              </a:ext>
            </a:extLst>
          </p:cNvPr>
          <p:cNvSpPr txBox="1"/>
          <p:nvPr/>
        </p:nvSpPr>
        <p:spPr>
          <a:xfrm>
            <a:off x="7375020" y="4735645"/>
            <a:ext cx="4388795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SV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Significa que el vehículo A está más lejos de O que el B, y, por lo tanto, ya se encontraron en el camino.</a:t>
            </a:r>
          </a:p>
          <a:p>
            <a:r>
              <a:rPr lang="es-SV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Ahora habría que empezar a bajar lentamente el tiempo hasta encontrar el tiempo en el que se encuentran.</a:t>
            </a:r>
          </a:p>
        </p:txBody>
      </p:sp>
    </p:spTree>
    <p:extLst>
      <p:ext uri="{BB962C8B-B14F-4D97-AF65-F5344CB8AC3E}">
        <p14:creationId xmlns:p14="http://schemas.microsoft.com/office/powerpoint/2010/main" val="282008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2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99B6CE2E-E9FF-EBE2-F0D1-052ED4C530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1" y="0"/>
            <a:ext cx="12187719" cy="6858000"/>
          </a:xfrm>
          <a:prstGeom prst="rect">
            <a:avLst/>
          </a:prstGeom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id="{70EB8896-B92A-233A-75B9-532318874AC8}"/>
              </a:ext>
            </a:extLst>
          </p:cNvPr>
          <p:cNvSpPr txBox="1"/>
          <p:nvPr/>
        </p:nvSpPr>
        <p:spPr>
          <a:xfrm>
            <a:off x="136732" y="593740"/>
            <a:ext cx="766557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SV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(inténtalo, baja ahora de una décima en una décima: 42.9s, 42.8s, etc.)</a:t>
            </a:r>
          </a:p>
          <a:p>
            <a:r>
              <a:rPr lang="es-SV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Sin embargo, el mejor proceso sería el siguiente: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CuadroTexto 11">
                <a:extLst>
                  <a:ext uri="{FF2B5EF4-FFF2-40B4-BE49-F238E27FC236}">
                    <a16:creationId xmlns:a16="http://schemas.microsoft.com/office/drawing/2014/main" id="{B04245BC-A24D-0352-956A-021045D45A50}"/>
                  </a:ext>
                </a:extLst>
              </p:cNvPr>
              <p:cNvSpPr txBox="1"/>
              <p:nvPr/>
            </p:nvSpPr>
            <p:spPr>
              <a:xfrm>
                <a:off x="136732" y="1240071"/>
                <a:ext cx="6152972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s-SV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En el momento en que se encuentren: 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SV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s-SV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es-SV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𝐴</m:t>
                        </m:r>
                      </m:sub>
                    </m:sSub>
                    <m:r>
                      <a:rPr lang="es-SV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es-SV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s-SV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es-SV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𝐵</m:t>
                        </m:r>
                      </m:sub>
                    </m:sSub>
                  </m:oMath>
                </a14:m>
                <a:endParaRPr lang="es-SV" sz="1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2" name="CuadroTexto 11">
                <a:extLst>
                  <a:ext uri="{FF2B5EF4-FFF2-40B4-BE49-F238E27FC236}">
                    <a16:creationId xmlns:a16="http://schemas.microsoft.com/office/drawing/2014/main" id="{B04245BC-A24D-0352-956A-021045D45A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6732" y="1240071"/>
                <a:ext cx="6152972" cy="369332"/>
              </a:xfrm>
              <a:prstGeom prst="rect">
                <a:avLst/>
              </a:prstGeom>
              <a:blipFill>
                <a:blip r:embed="rId3"/>
                <a:stretch>
                  <a:fillRect l="-792" t="-8197" b="-24590"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CuadroTexto 13">
            <a:extLst>
              <a:ext uri="{FF2B5EF4-FFF2-40B4-BE49-F238E27FC236}">
                <a16:creationId xmlns:a16="http://schemas.microsoft.com/office/drawing/2014/main" id="{819539C3-54AF-9FEF-018F-BD7E253D4311}"/>
              </a:ext>
            </a:extLst>
          </p:cNvPr>
          <p:cNvSpPr txBox="1"/>
          <p:nvPr/>
        </p:nvSpPr>
        <p:spPr>
          <a:xfrm>
            <a:off x="136732" y="1609403"/>
            <a:ext cx="615297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Entonces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es-SV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8" name="Imagen 17">
            <a:extLst>
              <a:ext uri="{FF2B5EF4-FFF2-40B4-BE49-F238E27FC236}">
                <a16:creationId xmlns:a16="http://schemas.microsoft.com/office/drawing/2014/main" id="{5DFEE0FA-0387-BE56-0957-741F4601933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6732" y="2063693"/>
            <a:ext cx="3779848" cy="384081"/>
          </a:xfrm>
          <a:prstGeom prst="rect">
            <a:avLst/>
          </a:prstGeom>
        </p:spPr>
      </p:pic>
      <p:pic>
        <p:nvPicPr>
          <p:cNvPr id="20" name="Imagen 19">
            <a:extLst>
              <a:ext uri="{FF2B5EF4-FFF2-40B4-BE49-F238E27FC236}">
                <a16:creationId xmlns:a16="http://schemas.microsoft.com/office/drawing/2014/main" id="{70734C5D-CDD1-1380-49B1-FDFE5F7E463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2087" y="2548994"/>
            <a:ext cx="3627434" cy="597460"/>
          </a:xfrm>
          <a:prstGeom prst="rect">
            <a:avLst/>
          </a:prstGeom>
        </p:spPr>
      </p:pic>
      <p:pic>
        <p:nvPicPr>
          <p:cNvPr id="22" name="Imagen 21">
            <a:extLst>
              <a:ext uri="{FF2B5EF4-FFF2-40B4-BE49-F238E27FC236}">
                <a16:creationId xmlns:a16="http://schemas.microsoft.com/office/drawing/2014/main" id="{986FFF8B-C1AA-DD24-A203-C7AB2C961EA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35835" y="3309714"/>
            <a:ext cx="2627604" cy="310923"/>
          </a:xfrm>
          <a:prstGeom prst="rect">
            <a:avLst/>
          </a:prstGeom>
        </p:spPr>
      </p:pic>
      <p:pic>
        <p:nvPicPr>
          <p:cNvPr id="24" name="Imagen 23">
            <a:extLst>
              <a:ext uri="{FF2B5EF4-FFF2-40B4-BE49-F238E27FC236}">
                <a16:creationId xmlns:a16="http://schemas.microsoft.com/office/drawing/2014/main" id="{B94B364A-537C-6608-B237-10BB02361DB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22083" y="3677639"/>
            <a:ext cx="3609145" cy="493819"/>
          </a:xfrm>
          <a:prstGeom prst="rect">
            <a:avLst/>
          </a:prstGeom>
        </p:spPr>
      </p:pic>
      <p:pic>
        <p:nvPicPr>
          <p:cNvPr id="26" name="Imagen 25">
            <a:extLst>
              <a:ext uri="{FF2B5EF4-FFF2-40B4-BE49-F238E27FC236}">
                <a16:creationId xmlns:a16="http://schemas.microsoft.com/office/drawing/2014/main" id="{0FAF9E63-6C18-F1D1-0791-B907CA8A962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07434" y="4182495"/>
            <a:ext cx="3438442" cy="292633"/>
          </a:xfrm>
          <a:prstGeom prst="rect">
            <a:avLst/>
          </a:prstGeom>
        </p:spPr>
      </p:pic>
      <p:pic>
        <p:nvPicPr>
          <p:cNvPr id="28" name="Imagen 27">
            <a:extLst>
              <a:ext uri="{FF2B5EF4-FFF2-40B4-BE49-F238E27FC236}">
                <a16:creationId xmlns:a16="http://schemas.microsoft.com/office/drawing/2014/main" id="{4EE189D0-0908-21E5-30FE-9D7BB4B3EE9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02079" y="4576158"/>
            <a:ext cx="1987468" cy="548688"/>
          </a:xfrm>
          <a:prstGeom prst="rect">
            <a:avLst/>
          </a:prstGeom>
        </p:spPr>
      </p:pic>
      <p:pic>
        <p:nvPicPr>
          <p:cNvPr id="30" name="Imagen 29">
            <a:extLst>
              <a:ext uri="{FF2B5EF4-FFF2-40B4-BE49-F238E27FC236}">
                <a16:creationId xmlns:a16="http://schemas.microsoft.com/office/drawing/2014/main" id="{A622C243-4851-B220-C3C8-CFAA0C1765A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02079" y="5468770"/>
            <a:ext cx="3590855" cy="603556"/>
          </a:xfrm>
          <a:prstGeom prst="rect">
            <a:avLst/>
          </a:prstGeom>
        </p:spPr>
      </p:pic>
      <p:pic>
        <p:nvPicPr>
          <p:cNvPr id="32" name="Imagen 31">
            <a:extLst>
              <a:ext uri="{FF2B5EF4-FFF2-40B4-BE49-F238E27FC236}">
                <a16:creationId xmlns:a16="http://schemas.microsoft.com/office/drawing/2014/main" id="{D6A24D1C-A59F-A9A6-ECCD-87E750A35418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993863" y="1274487"/>
            <a:ext cx="1639966" cy="499915"/>
          </a:xfrm>
          <a:prstGeom prst="rect">
            <a:avLst/>
          </a:prstGeom>
        </p:spPr>
      </p:pic>
      <p:pic>
        <p:nvPicPr>
          <p:cNvPr id="34" name="Imagen 33">
            <a:extLst>
              <a:ext uri="{FF2B5EF4-FFF2-40B4-BE49-F238E27FC236}">
                <a16:creationId xmlns:a16="http://schemas.microsoft.com/office/drawing/2014/main" id="{196E558B-B041-DFC5-A966-A433AF07F673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993863" y="2063693"/>
            <a:ext cx="2517866" cy="499915"/>
          </a:xfrm>
          <a:prstGeom prst="rect">
            <a:avLst/>
          </a:prstGeom>
        </p:spPr>
      </p:pic>
      <p:pic>
        <p:nvPicPr>
          <p:cNvPr id="36" name="Imagen 35">
            <a:extLst>
              <a:ext uri="{FF2B5EF4-FFF2-40B4-BE49-F238E27FC236}">
                <a16:creationId xmlns:a16="http://schemas.microsoft.com/office/drawing/2014/main" id="{15C6370D-E23A-6DD7-37A4-58EECC91A423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5989556" y="2791698"/>
            <a:ext cx="5206435" cy="499915"/>
          </a:xfrm>
          <a:prstGeom prst="rect">
            <a:avLst/>
          </a:prstGeom>
        </p:spPr>
      </p:pic>
      <p:sp>
        <p:nvSpPr>
          <p:cNvPr id="38" name="CuadroTexto 37">
            <a:extLst>
              <a:ext uri="{FF2B5EF4-FFF2-40B4-BE49-F238E27FC236}">
                <a16:creationId xmlns:a16="http://schemas.microsoft.com/office/drawing/2014/main" id="{A04F9253-2694-8AB5-77FC-934496D8B942}"/>
              </a:ext>
            </a:extLst>
          </p:cNvPr>
          <p:cNvSpPr txBox="1"/>
          <p:nvPr/>
        </p:nvSpPr>
        <p:spPr>
          <a:xfrm>
            <a:off x="5816945" y="3448871"/>
            <a:ext cx="615297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SV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Por tanto el tiempo en el que se encuentran en el camino será 42.6 segundos después.</a:t>
            </a:r>
          </a:p>
        </p:txBody>
      </p:sp>
      <p:sp>
        <p:nvSpPr>
          <p:cNvPr id="40" name="CuadroTexto 39">
            <a:extLst>
              <a:ext uri="{FF2B5EF4-FFF2-40B4-BE49-F238E27FC236}">
                <a16:creationId xmlns:a16="http://schemas.microsoft.com/office/drawing/2014/main" id="{D82D68DB-D43A-6386-3AC6-BC03140E71C1}"/>
              </a:ext>
            </a:extLst>
          </p:cNvPr>
          <p:cNvSpPr txBox="1"/>
          <p:nvPr/>
        </p:nvSpPr>
        <p:spPr>
          <a:xfrm>
            <a:off x="5816945" y="4196768"/>
            <a:ext cx="615297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SV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¿Dónde se encuentran?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2" name="CuadroTexto 41">
                <a:extLst>
                  <a:ext uri="{FF2B5EF4-FFF2-40B4-BE49-F238E27FC236}">
                    <a16:creationId xmlns:a16="http://schemas.microsoft.com/office/drawing/2014/main" id="{F7DA402A-A2E0-51C1-6CB8-BFA3E84D5C9E}"/>
                  </a:ext>
                </a:extLst>
              </p:cNvPr>
              <p:cNvSpPr txBox="1"/>
              <p:nvPr/>
            </p:nvSpPr>
            <p:spPr>
              <a:xfrm>
                <a:off x="5778041" y="4665836"/>
                <a:ext cx="6152972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SV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SV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s-SV" i="1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es-SV" i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s-SV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SV" i="0">
                              <a:latin typeface="Cambria Math" panose="02040503050406030204" pitchFamily="18" charset="0"/>
                            </a:rPr>
                            <m:t>0.75</m:t>
                          </m:r>
                          <m:f>
                            <m:fPr>
                              <m:type m:val="lin"/>
                              <m:ctrlPr>
                                <a:rPr lang="es-SV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SV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s-SV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SV" i="1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p>
                                  <m:r>
                                    <a:rPr lang="es-SV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d>
                      <m:sSup>
                        <m:sSupPr>
                          <m:ctrlPr>
                            <a:rPr lang="es-SV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SV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s-SV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s-SV" i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s-SV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SV" i="0">
                              <a:latin typeface="Cambria Math" panose="02040503050406030204" pitchFamily="18" charset="0"/>
                            </a:rPr>
                            <m:t>0.75</m:t>
                          </m:r>
                          <m:f>
                            <m:fPr>
                              <m:type m:val="lin"/>
                              <m:ctrlPr>
                                <a:rPr lang="es-SV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SV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s-SV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SV" i="1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p>
                                  <m:r>
                                    <a:rPr lang="es-SV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d>
                      <m:d>
                        <m:dPr>
                          <m:endChr m:val=""/>
                          <m:ctrlPr>
                            <a:rPr lang="es-SV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SV" i="0">
                              <a:latin typeface="Cambria Math" panose="02040503050406030204" pitchFamily="18" charset="0"/>
                            </a:rPr>
                            <m:t>42.6</m:t>
                          </m:r>
                          <m:r>
                            <a:rPr lang="es-SV" i="1">
                              <a:latin typeface="Cambria Math" panose="02040503050406030204" pitchFamily="18" charset="0"/>
                            </a:rPr>
                            <m:t>𝑠</m:t>
                          </m:r>
                          <m:sSup>
                            <m:sSupPr>
                              <m:ctrlPr>
                                <a:rPr lang="es-SV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"/>
                                  <m:ctrlPr>
                                    <a:rPr lang="es-SV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/>
                              </m:d>
                            </m:e>
                            <m:sup>
                              <m:r>
                                <a:rPr lang="es-SV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s-SV" i="0">
                              <a:latin typeface="Cambria Math" panose="02040503050406030204" pitchFamily="18" charset="0"/>
                            </a:rPr>
                            <m:t>=1361.07</m:t>
                          </m:r>
                          <m:r>
                            <a:rPr lang="es-SV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</m:d>
                    </m:oMath>
                  </m:oMathPara>
                </a14:m>
                <a:endParaRPr lang="es-SV" dirty="0"/>
              </a:p>
            </p:txBody>
          </p:sp>
        </mc:Choice>
        <mc:Fallback>
          <p:sp>
            <p:nvSpPr>
              <p:cNvPr id="42" name="CuadroTexto 41">
                <a:extLst>
                  <a:ext uri="{FF2B5EF4-FFF2-40B4-BE49-F238E27FC236}">
                    <a16:creationId xmlns:a16="http://schemas.microsoft.com/office/drawing/2014/main" id="{F7DA402A-A2E0-51C1-6CB8-BFA3E84D5C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8041" y="4665836"/>
                <a:ext cx="6152972" cy="369332"/>
              </a:xfrm>
              <a:prstGeom prst="rect">
                <a:avLst/>
              </a:prstGeom>
              <a:blipFill>
                <a:blip r:embed="rId14"/>
                <a:stretch>
                  <a:fillRect t="-119672" b="-183607"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4" name="CuadroTexto 43">
                <a:extLst>
                  <a:ext uri="{FF2B5EF4-FFF2-40B4-BE49-F238E27FC236}">
                    <a16:creationId xmlns:a16="http://schemas.microsoft.com/office/drawing/2014/main" id="{00A155C3-1FE4-D06E-DABA-79FF4402518E}"/>
                  </a:ext>
                </a:extLst>
              </p:cNvPr>
              <p:cNvSpPr txBox="1"/>
              <p:nvPr/>
            </p:nvSpPr>
            <p:spPr>
              <a:xfrm>
                <a:off x="5816945" y="5260347"/>
                <a:ext cx="6152972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s-SV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Nota: Compruebe que es el mismo valor si utilizamos la ecuación para</a:t>
                </a:r>
                <a14:m>
                  <m:oMath xmlns:m="http://schemas.openxmlformats.org/officeDocument/2006/math">
                    <m:r>
                      <a:rPr lang="es-SV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 </m:t>
                    </m:r>
                    <m:sSub>
                      <m:sSubPr>
                        <m:ctrlPr>
                          <a:rPr lang="es-SV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s-SV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es-SV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𝐵</m:t>
                        </m:r>
                      </m:sub>
                    </m:sSub>
                  </m:oMath>
                </a14:m>
                <a:r>
                  <a:rPr lang="es-SV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</a:t>
                </a:r>
              </a:p>
            </p:txBody>
          </p:sp>
        </mc:Choice>
        <mc:Fallback>
          <p:sp>
            <p:nvSpPr>
              <p:cNvPr id="44" name="CuadroTexto 43">
                <a:extLst>
                  <a:ext uri="{FF2B5EF4-FFF2-40B4-BE49-F238E27FC236}">
                    <a16:creationId xmlns:a16="http://schemas.microsoft.com/office/drawing/2014/main" id="{00A155C3-1FE4-D06E-DABA-79FF440251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16945" y="5260347"/>
                <a:ext cx="6152972" cy="646331"/>
              </a:xfrm>
              <a:prstGeom prst="rect">
                <a:avLst/>
              </a:prstGeom>
              <a:blipFill>
                <a:blip r:embed="rId15"/>
                <a:stretch>
                  <a:fillRect l="-792" t="-5660" b="-14151"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07696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4" grpId="0"/>
      <p:bldP spid="38" grpId="0"/>
      <p:bldP spid="40" grpId="0"/>
      <p:bldP spid="42" grpId="0"/>
      <p:bldP spid="44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312</TotalTime>
  <Words>299</Words>
  <Application>Microsoft Office PowerPoint</Application>
  <PresentationFormat>Panorámica</PresentationFormat>
  <Paragraphs>23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Times New Roman</vt:lpstr>
      <vt:lpstr>Tema de Office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RUBEN ALFREDO MENDOZA JUAREZ</dc:creator>
  <cp:lastModifiedBy>RUBEN ALFREDO MENDOZA JUAREZ</cp:lastModifiedBy>
  <cp:revision>15</cp:revision>
  <dcterms:created xsi:type="dcterms:W3CDTF">2023-10-27T00:51:22Z</dcterms:created>
  <dcterms:modified xsi:type="dcterms:W3CDTF">2023-11-23T00:21:03Z</dcterms:modified>
</cp:coreProperties>
</file>