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6" r:id="rId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5" Type="http://schemas.openxmlformats.org/officeDocument/2006/relationships/image" Target="../media/image3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1790547-4F79-9862-DFE5-66DC59CCE15C}"/>
              </a:ext>
            </a:extLst>
          </p:cNvPr>
          <p:cNvSpPr txBox="1"/>
          <p:nvPr/>
        </p:nvSpPr>
        <p:spPr>
          <a:xfrm>
            <a:off x="230735" y="545711"/>
            <a:ext cx="1169064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 vehículos se mueven entre dos pueblos A y B, separados 2 km entre sí. El primero parte del reposo del pueblo A al pueblo B, con una aceleración constante de 1.5 m/s</a:t>
            </a:r>
            <a:r>
              <a:rPr lang="es-SV" sz="18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El segundo viaja del pueblo B al pueblo A con una velocidad constante de 15 m/s. Calcule el momento y el lugar en el que ambos vehículos se encontrarán en el camino.</a:t>
            </a:r>
            <a:endParaRPr lang="es-SV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BB1353A-1E4D-D42F-45D1-FE89CFAE82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618" y="1469041"/>
            <a:ext cx="8268854" cy="162900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C03EC20C-F112-BEAB-5D4A-11521F424EF8}"/>
                  </a:ext>
                </a:extLst>
              </p:cNvPr>
              <p:cNvSpPr txBox="1"/>
              <p:nvPr/>
            </p:nvSpPr>
            <p:spPr>
              <a:xfrm>
                <a:off x="270618" y="3080635"/>
                <a:ext cx="6152972" cy="23083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SV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Solución:</a:t>
                </a:r>
              </a:p>
              <a:p>
                <a:r>
                  <a:rPr lang="es-SV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Datos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𝑜𝐴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s-SV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𝑜𝐵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=2000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es-SV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𝑜𝐴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s-SV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𝑜𝐵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=−15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𝑚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/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s-SV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 (va hacia la izquierda)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=1.5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𝑚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s-SV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C03EC20C-F112-BEAB-5D4A-11521F424E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618" y="3080635"/>
                <a:ext cx="6152972" cy="2308324"/>
              </a:xfrm>
              <a:prstGeom prst="rect">
                <a:avLst/>
              </a:prstGeom>
              <a:blipFill>
                <a:blip r:embed="rId4"/>
                <a:stretch>
                  <a:fillRect l="-792" t="-1319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uadroTexto 13">
            <a:extLst>
              <a:ext uri="{FF2B5EF4-FFF2-40B4-BE49-F238E27FC236}">
                <a16:creationId xmlns:a16="http://schemas.microsoft.com/office/drawing/2014/main" id="{27F33D7F-FCCE-E2FD-EA4B-8E9517E3364E}"/>
              </a:ext>
            </a:extLst>
          </p:cNvPr>
          <p:cNvSpPr txBox="1"/>
          <p:nvPr/>
        </p:nvSpPr>
        <p:spPr>
          <a:xfrm>
            <a:off x="270618" y="5388959"/>
            <a:ext cx="615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Planteando la ecuación que define la posición para cada vehículo: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CBF7742-D9F9-2D24-7395-C53935FE8E63}"/>
              </a:ext>
            </a:extLst>
          </p:cNvPr>
          <p:cNvSpPr txBox="1"/>
          <p:nvPr/>
        </p:nvSpPr>
        <p:spPr>
          <a:xfrm>
            <a:off x="230735" y="5989123"/>
            <a:ext cx="615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(A: vehículo que inicialmente está en A; B: vehículo que inicialmente está en B)</a:t>
            </a:r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397E1257-233D-BCBE-1C2F-0A03CD82EB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9835" y="3236959"/>
            <a:ext cx="2780017" cy="384081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84A6DA90-69A5-1FCA-5C33-32540D2EF4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89927" y="3667379"/>
            <a:ext cx="3328704" cy="384081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99CB1C04-269F-1263-FF6E-2A8A415227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19835" y="4128802"/>
            <a:ext cx="1999661" cy="38408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E7E56171-BF22-8F10-2970-CE905D82101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19835" y="4588328"/>
            <a:ext cx="2822693" cy="384081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248C9F60-E95C-ED2D-A131-85F3800DE8E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19835" y="5054090"/>
            <a:ext cx="3761558" cy="384081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04BE0B9C-B354-69AA-90C2-822ABCCD3F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19835" y="5482716"/>
            <a:ext cx="2615411" cy="37798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4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A18E3AB3-EB97-C63A-8BA1-A0C7BA18D3AC}"/>
              </a:ext>
            </a:extLst>
          </p:cNvPr>
          <p:cNvSpPr txBox="1"/>
          <p:nvPr/>
        </p:nvSpPr>
        <p:spPr>
          <a:xfrm>
            <a:off x="179461" y="648548"/>
            <a:ext cx="61529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Primero intentando por el método de prueba y ensayo: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06561CA-4EC2-87BB-924A-813D9E124092}"/>
              </a:ext>
            </a:extLst>
          </p:cNvPr>
          <p:cNvSpPr txBox="1"/>
          <p:nvPr/>
        </p:nvSpPr>
        <p:spPr>
          <a:xfrm>
            <a:off x="285893" y="5676954"/>
            <a:ext cx="61529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(el vehículo A está a 1386.75m de O; el B está a 1355m de O)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CF76A13-4E98-E94B-E3C8-53FBEE2605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461" y="1017880"/>
            <a:ext cx="1115665" cy="493819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AF4EC9BE-494F-3C0F-EC57-D5878AD18F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873" y="1474387"/>
            <a:ext cx="5017443" cy="384081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D7E619B-B591-14C6-5EFE-6F9AB33673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873" y="1920070"/>
            <a:ext cx="6322100" cy="377985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23D001A2-BDFE-DD0D-928A-68225919EF8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77" y="2175066"/>
            <a:ext cx="6687892" cy="493819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F1E30BF6-B0AF-2379-0263-FBE8FE574CE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9461" y="2602963"/>
            <a:ext cx="1097375" cy="493819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EA92CB7C-8840-1BE1-E80E-F9E2B7BEEF4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5873" y="2985483"/>
            <a:ext cx="5145470" cy="384081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FFA12469-D020-F6E7-8EE8-6E7363B1831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45873" y="3429000"/>
            <a:ext cx="6322100" cy="377985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695091D9-34CC-05D8-5974-BB24955CA35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4818" y="3778533"/>
            <a:ext cx="5718544" cy="768163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E75053D8-7228-8884-0E9A-82BE9DCCBAB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7751" y="4488736"/>
            <a:ext cx="1097375" cy="493819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1EC2EB6C-BDF1-C157-A3A7-7E3653BFCB6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5893" y="4879579"/>
            <a:ext cx="5456393" cy="384081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33E40218-5F9D-33F3-4C63-B3DC30A1292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85893" y="5279967"/>
            <a:ext cx="6328196" cy="377985"/>
          </a:xfrm>
          <a:prstGeom prst="rect">
            <a:avLst/>
          </a:prstGeom>
        </p:spPr>
      </p:pic>
      <p:sp>
        <p:nvSpPr>
          <p:cNvPr id="28" name="CuadroTexto 27">
            <a:extLst>
              <a:ext uri="{FF2B5EF4-FFF2-40B4-BE49-F238E27FC236}">
                <a16:creationId xmlns:a16="http://schemas.microsoft.com/office/drawing/2014/main" id="{BB979D73-976F-B1C9-47E9-0A1228533DFD}"/>
              </a:ext>
            </a:extLst>
          </p:cNvPr>
          <p:cNvSpPr txBox="1"/>
          <p:nvPr/>
        </p:nvSpPr>
        <p:spPr>
          <a:xfrm>
            <a:off x="7375020" y="4735645"/>
            <a:ext cx="438879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Significa que el vehículo A está más lejos de O que el B, y, por lo tanto, ya se encontraron en el camino.</a:t>
            </a:r>
          </a:p>
          <a:p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Ahora habría que empezar a bajar lentamente el tiempo hasta encontrar el tiempo en el que se encuentran.</a:t>
            </a:r>
          </a:p>
        </p:txBody>
      </p:sp>
    </p:spTree>
    <p:extLst>
      <p:ext uri="{BB962C8B-B14F-4D97-AF65-F5344CB8AC3E}">
        <p14:creationId xmlns:p14="http://schemas.microsoft.com/office/powerpoint/2010/main" val="2820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70EB8896-B92A-233A-75B9-532318874AC8}"/>
              </a:ext>
            </a:extLst>
          </p:cNvPr>
          <p:cNvSpPr txBox="1"/>
          <p:nvPr/>
        </p:nvSpPr>
        <p:spPr>
          <a:xfrm>
            <a:off x="136732" y="593740"/>
            <a:ext cx="76655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(inténtalo, baja ahora de una décima en una décima: 42.9s, 42.8s, etc.)</a:t>
            </a:r>
          </a:p>
          <a:p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 embargo, el mejor proceso sería el siguiente: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B04245BC-A24D-0352-956A-021045D45A50}"/>
                  </a:ext>
                </a:extLst>
              </p:cNvPr>
              <p:cNvSpPr txBox="1"/>
              <p:nvPr/>
            </p:nvSpPr>
            <p:spPr>
              <a:xfrm>
                <a:off x="136732" y="1240071"/>
                <a:ext cx="615297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SV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En el momento en que se encuentren: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𝐵</m:t>
                        </m:r>
                      </m:sub>
                    </m:sSub>
                  </m:oMath>
                </a14:m>
                <a:endParaRPr lang="es-SV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B04245BC-A24D-0352-956A-021045D45A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32" y="1240071"/>
                <a:ext cx="6152972" cy="369332"/>
              </a:xfrm>
              <a:prstGeom prst="rect">
                <a:avLst/>
              </a:prstGeom>
              <a:blipFill>
                <a:blip r:embed="rId3"/>
                <a:stretch>
                  <a:fillRect l="-792" t="-8197" b="-2459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uadroTexto 13">
            <a:extLst>
              <a:ext uri="{FF2B5EF4-FFF2-40B4-BE49-F238E27FC236}">
                <a16:creationId xmlns:a16="http://schemas.microsoft.com/office/drawing/2014/main" id="{819539C3-54AF-9FEF-018F-BD7E253D4311}"/>
              </a:ext>
            </a:extLst>
          </p:cNvPr>
          <p:cNvSpPr txBox="1"/>
          <p:nvPr/>
        </p:nvSpPr>
        <p:spPr>
          <a:xfrm>
            <a:off x="136732" y="1609403"/>
            <a:ext cx="61529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Entonces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s-SV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5DFEE0FA-0387-BE56-0957-741F460193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732" y="2063693"/>
            <a:ext cx="3779848" cy="384081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70734C5D-CDD1-1380-49B1-FDFE5F7E46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087" y="2548994"/>
            <a:ext cx="3627434" cy="597460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986FFF8B-C1AA-DD24-A203-C7AB2C961EA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835" y="3309714"/>
            <a:ext cx="2627604" cy="310923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B94B364A-537C-6608-B237-10BB02361DB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2083" y="3677639"/>
            <a:ext cx="3609145" cy="493819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0FAF9E63-6C18-F1D1-0791-B907CA8A962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7434" y="4182495"/>
            <a:ext cx="3438442" cy="292633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4EE189D0-0908-21E5-30FE-9D7BB4B3EE9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2079" y="4576158"/>
            <a:ext cx="1987468" cy="548688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A622C243-4851-B220-C3C8-CFAA0C1765A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2079" y="5468770"/>
            <a:ext cx="3590855" cy="603556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D6A24D1C-A59F-A9A6-ECCD-87E750A3541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993863" y="1274487"/>
            <a:ext cx="1639966" cy="499915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196E558B-B041-DFC5-A966-A433AF07F67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93863" y="2063693"/>
            <a:ext cx="2517866" cy="499915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15C6370D-E23A-6DD7-37A4-58EECC91A42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989556" y="2791698"/>
            <a:ext cx="5206435" cy="499915"/>
          </a:xfrm>
          <a:prstGeom prst="rect">
            <a:avLst/>
          </a:prstGeom>
        </p:spPr>
      </p:pic>
      <p:sp>
        <p:nvSpPr>
          <p:cNvPr id="38" name="CuadroTexto 37">
            <a:extLst>
              <a:ext uri="{FF2B5EF4-FFF2-40B4-BE49-F238E27FC236}">
                <a16:creationId xmlns:a16="http://schemas.microsoft.com/office/drawing/2014/main" id="{A04F9253-2694-8AB5-77FC-934496D8B942}"/>
              </a:ext>
            </a:extLst>
          </p:cNvPr>
          <p:cNvSpPr txBox="1"/>
          <p:nvPr/>
        </p:nvSpPr>
        <p:spPr>
          <a:xfrm>
            <a:off x="5816945" y="3448871"/>
            <a:ext cx="615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 tanto el tiempo en el que se encuentran en el camino será 42.6 segundos después.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D82D68DB-D43A-6386-3AC6-BC03140E71C1}"/>
              </a:ext>
            </a:extLst>
          </p:cNvPr>
          <p:cNvSpPr txBox="1"/>
          <p:nvPr/>
        </p:nvSpPr>
        <p:spPr>
          <a:xfrm>
            <a:off x="5816945" y="4196768"/>
            <a:ext cx="61529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¿Dónde se encuentran?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F7DA402A-A2E0-51C1-6CB8-BFA3E84D5C9E}"/>
                  </a:ext>
                </a:extLst>
              </p:cNvPr>
              <p:cNvSpPr txBox="1"/>
              <p:nvPr/>
            </p:nvSpPr>
            <p:spPr>
              <a:xfrm>
                <a:off x="5778041" y="4665836"/>
                <a:ext cx="615297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0.75</m:t>
                          </m:r>
                          <m:f>
                            <m:fPr>
                              <m:type m:val="lin"/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SV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SV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s-SV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sSup>
                        <m:sSup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0.75</m:t>
                          </m:r>
                          <m:f>
                            <m:fPr>
                              <m:type m:val="lin"/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SV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SV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s-SV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d>
                        <m:dPr>
                          <m:endChr m:val="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42.6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𝑠</m:t>
                          </m:r>
                          <m:sSup>
                            <m:sSup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"/>
                                  <m:ctrlPr>
                                    <a:rPr lang="es-SV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/>
                              </m:d>
                            </m:e>
                            <m:sup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=1361.07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F7DA402A-A2E0-51C1-6CB8-BFA3E84D5C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8041" y="4665836"/>
                <a:ext cx="6152972" cy="369332"/>
              </a:xfrm>
              <a:prstGeom prst="rect">
                <a:avLst/>
              </a:prstGeom>
              <a:blipFill>
                <a:blip r:embed="rId14"/>
                <a:stretch>
                  <a:fillRect t="-119672" b="-18360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00A155C3-1FE4-D06E-DABA-79FF4402518E}"/>
                  </a:ext>
                </a:extLst>
              </p:cNvPr>
              <p:cNvSpPr txBox="1"/>
              <p:nvPr/>
            </p:nvSpPr>
            <p:spPr>
              <a:xfrm>
                <a:off x="5816945" y="5260347"/>
                <a:ext cx="6152972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SV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Nota: Compruebe que es el mismo valor si utilizamos la ecuación para</a:t>
                </a:r>
                <a14:m>
                  <m:oMath xmlns:m="http://schemas.openxmlformats.org/officeDocument/2006/math"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s-SV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00A155C3-1FE4-D06E-DABA-79FF440251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6945" y="5260347"/>
                <a:ext cx="6152972" cy="646331"/>
              </a:xfrm>
              <a:prstGeom prst="rect">
                <a:avLst/>
              </a:prstGeom>
              <a:blipFill>
                <a:blip r:embed="rId15"/>
                <a:stretch>
                  <a:fillRect l="-792" t="-5660" b="-14151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769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38" grpId="0"/>
      <p:bldP spid="40" grpId="0"/>
      <p:bldP spid="42" grpId="0"/>
      <p:bldP spid="4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299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15</cp:revision>
  <dcterms:created xsi:type="dcterms:W3CDTF">2023-10-27T00:51:22Z</dcterms:created>
  <dcterms:modified xsi:type="dcterms:W3CDTF">2023-11-23T00:21:03Z</dcterms:modified>
</cp:coreProperties>
</file>