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23/11/2023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E15A040-8997-BEF6-88F7-C6D041125368}"/>
              </a:ext>
            </a:extLst>
          </p:cNvPr>
          <p:cNvSpPr txBox="1"/>
          <p:nvPr/>
        </p:nvSpPr>
        <p:spPr>
          <a:xfrm>
            <a:off x="153824" y="559980"/>
            <a:ext cx="615297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Movimiento Vertical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522423-3151-238D-4ADC-53A48CCD4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85" y="935532"/>
            <a:ext cx="3590290" cy="22428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1C6B9EB-C103-C40E-30A7-5F26DA9EA393}"/>
              </a:ext>
            </a:extLst>
          </p:cNvPr>
          <p:cNvSpPr txBox="1"/>
          <p:nvPr/>
        </p:nvSpPr>
        <p:spPr>
          <a:xfrm>
            <a:off x="68366" y="3296601"/>
            <a:ext cx="582823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Cuando un objeto se mueve en </a:t>
            </a:r>
            <a:r>
              <a:rPr lang="es-SV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caída libre</a:t>
            </a:r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su velocidad inicial es cero, es decir, se suelta desde el reposo. A partir de ese instante, comienza a caer, aumentando su velocidad en cada instante, bajo los efectos de la aceleración de la gravedad.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2F7C31F-E386-1E76-08B5-8776607370CE}"/>
              </a:ext>
            </a:extLst>
          </p:cNvPr>
          <p:cNvSpPr txBox="1"/>
          <p:nvPr/>
        </p:nvSpPr>
        <p:spPr>
          <a:xfrm>
            <a:off x="68366" y="4662258"/>
            <a:ext cx="582823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Cuando el objeto se </a:t>
            </a:r>
            <a:r>
              <a:rPr lang="es-SV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lanza verticalmente</a:t>
            </a:r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hacia arriba, tiene una velocidad inicial (la velocidad de lanzamiento), que al ascender va disminuyendo debido a que el movimiento es en sentido contrario a la aceleración de la gravedad (que va hacia abajo), y ésta se comporta como una desaceleración. Al llegar al punto de su altura máxima, su velocidad es cero.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1036670-5337-3074-415B-3B61EFC50240}"/>
              </a:ext>
            </a:extLst>
          </p:cNvPr>
          <p:cNvSpPr txBox="1"/>
          <p:nvPr/>
        </p:nvSpPr>
        <p:spPr>
          <a:xfrm>
            <a:off x="6428756" y="559980"/>
            <a:ext cx="560941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Finalmente, los objetos también se pueden lanzar hacia abajo, y en ese caso el comportamiento del movimiento es igual al de la caída libre, con la diferencia que la velocidad de impacto sería mayor comparada a la caída libre, y el tiempo en caer también se reduciría. 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C5431D6-9EAD-E3F0-401F-D97D2B603135}"/>
              </a:ext>
            </a:extLst>
          </p:cNvPr>
          <p:cNvSpPr txBox="1"/>
          <p:nvPr/>
        </p:nvSpPr>
        <p:spPr>
          <a:xfrm>
            <a:off x="6428755" y="2056942"/>
            <a:ext cx="560942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SV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Analizaremos diferentes casos y para ello describiremos el modelo matemático del movimiento, recordando que la aceleración de la gravedad se dirige hacia abajo, y que sigue siendo un tipo de movimiento unidimensional con aceleración constante.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B4E3033A-5AFC-EABD-AFE8-74119C2963F1}"/>
                  </a:ext>
                </a:extLst>
              </p:cNvPr>
              <p:cNvSpPr txBox="1"/>
              <p:nvPr/>
            </p:nvSpPr>
            <p:spPr>
              <a:xfrm>
                <a:off x="6428755" y="3553904"/>
                <a:ext cx="2657742" cy="12891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+1/2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B4E3033A-5AFC-EABD-AFE8-74119C296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755" y="3553904"/>
                <a:ext cx="2657742" cy="12891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1" grpId="0"/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501C053-B48C-7BBB-951B-30B88F4FDAD4}"/>
              </a:ext>
            </a:extLst>
          </p:cNvPr>
          <p:cNvSpPr txBox="1"/>
          <p:nvPr/>
        </p:nvSpPr>
        <p:spPr>
          <a:xfrm>
            <a:off x="119640" y="494191"/>
            <a:ext cx="5976360" cy="185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pensamos en que ahora el movimiento es vertical, hablaremos del eje “y” y no del eje “x”. Las ecuaciones que aplicaremos serán bajo el supuesto que el eje y (+) se dirige hacia arriba y por lo tanto, como la aceleración de la gravedad va hacia abajo, ésta será negativa. Por tanto, las ecuaciones en el movimiento vertical son: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C3B0167-B151-BF03-8E94-8962121D2623}"/>
                  </a:ext>
                </a:extLst>
              </p:cNvPr>
              <p:cNvSpPr txBox="1"/>
              <p:nvPr/>
            </p:nvSpPr>
            <p:spPr>
              <a:xfrm>
                <a:off x="125338" y="2277653"/>
                <a:ext cx="2982482" cy="13714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−1/2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𝑔𝑡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s-SV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𝑜𝑦</m:t>
                              </m:r>
                            </m:sub>
                          </m:sSub>
                        </m:e>
                        <m:sup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𝑦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BC3B0167-B151-BF03-8E94-8962121D2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38" y="2277653"/>
                <a:ext cx="2982482" cy="13714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A56C3EF4-F655-C9BE-992B-AD4206A59907}"/>
              </a:ext>
            </a:extLst>
          </p:cNvPr>
          <p:cNvSpPr txBox="1"/>
          <p:nvPr/>
        </p:nvSpPr>
        <p:spPr>
          <a:xfrm>
            <a:off x="119639" y="3453280"/>
            <a:ext cx="5896599" cy="1367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Ejemplo 1. Un objeto se suelta desde 30 metros de altura. Calcule: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tiempo que tarda en caer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velocidad con la que impacta con el suelo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C5A1E29D-E076-95C4-E372-80FC575C80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639" y="4750775"/>
            <a:ext cx="1036344" cy="207685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FCBEEFD2-08AA-78A4-E4EC-5E7A86DB560B}"/>
                  </a:ext>
                </a:extLst>
              </p:cNvPr>
              <p:cNvSpPr txBox="1"/>
              <p:nvPr/>
            </p:nvSpPr>
            <p:spPr>
              <a:xfrm>
                <a:off x="6530411" y="494191"/>
                <a:ext cx="2119357" cy="21105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SV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Datos: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=−30</m:t>
                      </m:r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s-SV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𝑜𝑦</m:t>
                          </m:r>
                        </m:sub>
                      </m:sSub>
                      <m:r>
                        <a:rPr lang="es-SV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s-SV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FCBEEFD2-08AA-78A4-E4EC-5E7A86DB5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0411" y="494191"/>
                <a:ext cx="2119357" cy="2110578"/>
              </a:xfrm>
              <a:prstGeom prst="rect">
                <a:avLst/>
              </a:prstGeom>
              <a:blipFill>
                <a:blip r:embed="rId5"/>
                <a:stretch>
                  <a:fillRect l="-2299" t="-1156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>
            <a:extLst>
              <a:ext uri="{FF2B5EF4-FFF2-40B4-BE49-F238E27FC236}">
                <a16:creationId xmlns:a16="http://schemas.microsoft.com/office/drawing/2014/main" id="{5CDD49C3-9EBC-B444-5CDA-C77DC5DC4855}"/>
              </a:ext>
            </a:extLst>
          </p:cNvPr>
          <p:cNvSpPr txBox="1"/>
          <p:nvPr/>
        </p:nvSpPr>
        <p:spPr>
          <a:xfrm>
            <a:off x="6530411" y="2587801"/>
            <a:ext cx="6152972" cy="774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Con esos datos buscamos la mejor ecuación para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hallar t: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8A8692CD-E024-9011-DABF-729B41608F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30411" y="3473986"/>
            <a:ext cx="2475191" cy="384081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5FEFEBCF-57CC-05B1-5564-510C4D0056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21858" y="3969745"/>
            <a:ext cx="2292295" cy="2499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5424D2E2-25D7-E254-ABC8-D61387F0784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0411" y="4506338"/>
            <a:ext cx="1767993" cy="384081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E087AB05-0E96-09A4-AC50-1FB3F81C23D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02237" y="4965951"/>
            <a:ext cx="1018120" cy="487722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275E7D2C-C356-ED49-69E6-7E6D2471C18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30411" y="5525053"/>
            <a:ext cx="84132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A8EE056-605E-E204-8883-3B71357E2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133" y="764881"/>
            <a:ext cx="841321" cy="54259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91DF5B6-2F7B-6453-FF24-C1A52AC5FE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6363" y="1477990"/>
            <a:ext cx="908383" cy="77425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011119D-7F21-36D6-490F-C3392E292F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363" y="2631240"/>
            <a:ext cx="1585097" cy="77425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5069C4D-6163-3391-B3F4-8233AC23B4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6363" y="3856409"/>
            <a:ext cx="1042506" cy="16460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89E5F6EA-9FCE-284F-E0A0-21F9FA8254F8}"/>
                  </a:ext>
                </a:extLst>
              </p:cNvPr>
              <p:cNvSpPr txBox="1"/>
              <p:nvPr/>
            </p:nvSpPr>
            <p:spPr>
              <a:xfrm>
                <a:off x="6096000" y="4021015"/>
                <a:ext cx="6152972" cy="3912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𝒗</m:t>
                        </m:r>
                      </m:e>
                      <m:sub>
                        <m:r>
                          <a:rPr lang="es-SV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𝒚</m:t>
                        </m:r>
                      </m:sub>
                    </m:sSub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𝟐𝟒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.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𝟐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𝒎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/</m:t>
                    </m:r>
                    <m:r>
                      <a:rPr lang="es-SV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𝒔</m:t>
                    </m:r>
                  </m:oMath>
                </a14:m>
                <a:r>
                  <a:rPr lang="es-SV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(lógicamente ya sabemos que va hacia abajo)</a:t>
                </a: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89E5F6EA-9FCE-284F-E0A0-21F9FA8254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021015"/>
                <a:ext cx="6152972" cy="391261"/>
              </a:xfrm>
              <a:prstGeom prst="rect">
                <a:avLst/>
              </a:prstGeom>
              <a:blipFill>
                <a:blip r:embed="rId7"/>
                <a:stretch>
                  <a:fillRect t="-9375" b="-18750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n 15">
            <a:extLst>
              <a:ext uri="{FF2B5EF4-FFF2-40B4-BE49-F238E27FC236}">
                <a16:creationId xmlns:a16="http://schemas.microsoft.com/office/drawing/2014/main" id="{19959440-27AF-A289-2E8C-A07CAD3041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2589" y="4258546"/>
            <a:ext cx="3407959" cy="42675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35F04D01-1D1E-190D-F6E1-870935D9EA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5454" y="4752131"/>
            <a:ext cx="1518036" cy="34140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4032D7E3-D44B-A0FD-6F0C-76C2CACF619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1551" y="5222803"/>
            <a:ext cx="1511939" cy="377985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4F9B8748-C204-DF98-3279-B03A998AE40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5454" y="5652658"/>
            <a:ext cx="3999323" cy="38408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8273C0C9-0379-71BD-0157-C2635DA1073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92589" y="6060892"/>
            <a:ext cx="6492803" cy="426757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33832B4E-6FA4-712C-C2E0-776B8378A06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27448" y="592751"/>
            <a:ext cx="4267570" cy="426757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C928FB39-1A43-0E1F-C3AA-459FDC5F647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31089" y="1056480"/>
            <a:ext cx="2030144" cy="377985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44FAF678-D0A3-6FE3-44E4-EE46E6CC81D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131089" y="1681299"/>
            <a:ext cx="1920406" cy="384081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9572C1D9-32A9-98C9-675C-12BC405D0AD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138567" y="2325946"/>
            <a:ext cx="1493649" cy="365792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B322C3AE-8EFB-6D44-70E6-279C408FBA9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241638" y="2944101"/>
            <a:ext cx="1554615" cy="365792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96F916BF-AF2C-8860-E13B-13C6397A1764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287362" y="3548108"/>
            <a:ext cx="3017782" cy="37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11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403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2023-11-24T01:31:27Z</dcterms:modified>
</cp:coreProperties>
</file>