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5" r:id="rId3"/>
    <p:sldId id="266" r:id="rId4"/>
    <p:sldId id="267" r:id="rId5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CC514-7645-BC28-9661-2888E62F8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47859D-6676-BC22-CFA3-A555ED5FD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64248-F4F9-5548-0724-EDE74864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19/12/2023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C8A74-7D84-928D-68FC-B458A73D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3F7FB6-9C4E-3610-6DCE-EC396DC0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398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0FC15-CCA1-6207-1AA2-AA2E92AD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3B033-7BC0-834B-4036-26EFCD5E0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5CEE9-CDD4-7414-0659-8BE1ED0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19/12/2023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F82286-A596-92C9-C4E5-F5019B61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073850-2738-7053-7ED7-D7E4D833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5383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C1B99E-2222-ABCC-0108-F673F2ECF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9632D8-C0A4-B481-F1E4-D92493E07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22A2E8-CB32-D276-8566-7208F4BE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19/12/2023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B55246-3F53-C3BE-68E7-9EFF79DF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BA6E0-D8F6-F66D-C7CA-AAF9536C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89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B3026-FEC3-01F7-7632-F76435D3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C586A-1DDF-36B9-4166-6A706804C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D8641D-356B-EB11-1B27-AE7DBB02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19/12/2023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41E3B-06D8-C48D-3662-7D39402E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D8C61-72AB-7013-1328-B8F58F5D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852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710A6-4BB6-4078-B39E-B1D3E94C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6C3C1-4D78-CE47-ECA7-12266CB65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2441B-DDB4-9714-B260-9785FB3B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19/12/2023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09A49-8B0E-5099-F43D-C87576E5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6196A-1E06-2F54-17BF-FADD945C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809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0F371-1A76-E6D7-1E1D-0BD60395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A5E95-D116-BEB0-7A92-025B8329D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47832-B5D8-3FE8-696A-BDFB1DB23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E041E1-B84B-8D0B-7C11-46B9E8FA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19/12/2023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05F3FA-BE71-3A6F-068B-B7CF9C70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D5334F-EBFD-26CE-8399-B8DCCE13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9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F78BA-5632-36EA-A976-6E7FFD45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B48C2A-9560-9E15-5D0C-F8E814920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8FEC13-2BDE-93E5-9ED7-FB12105EF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A6E5CE-C2D5-69F5-69AE-418FF3CFA8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6BE11-CE23-8DAD-491D-F419E74FE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15A27A-2428-A82D-6B53-55FE5BF8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19/12/2023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3E156F-8518-8CC8-E758-A114C579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BFBF1B-B300-EF95-FF55-483FBE92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555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37425-9307-DF46-FE41-E2E32870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5724DD-6F30-AEF0-AC28-37806964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19/12/2023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25AFF8-80F9-4C87-570D-299E50AF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A2683F-7F0A-5B47-A87E-4BC820BB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54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78F9DF-F59F-778B-F503-34B302BC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19/12/2023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CD8674-1C8C-039C-3E13-B6BC6A65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5C5161-61D2-EAED-3320-D7234C95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6981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F34B7-CDDD-E590-1172-B03260FD2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66729-7F65-2B79-13B7-1FDD7CD89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8E064E-397B-46C3-DA24-3956AEAE7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5D5E45-BD7D-A158-6143-696CFA5E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19/12/2023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A0764-D758-48A5-0A23-01C188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B1B9D-5482-30F3-4858-828B67A2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342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298F4-F6E4-C700-2233-66A12873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3553A4-77DC-89DF-A7B3-5CDA6A8CA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5C3082-045F-05C5-3905-43A67570D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AF4ABE-1758-081E-2920-5A4D00A3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19/12/2023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F55D8-500E-A2C7-DB24-68B8F791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616411-1979-7FE6-4955-5FFC2EC0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8150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77D8B9-BAE5-DCEB-7900-49FBB0ED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5527E7-AD39-A225-4045-2849B612F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50191-2285-9402-3A2C-2366C1F7E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92F1-720D-40EA-87F6-12F268946C49}" type="datetimeFigureOut">
              <a:rPr lang="es-SV" smtClean="0"/>
              <a:t>19/12/2023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D19B8C-3505-A460-49A2-31F905FE3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5317-7BAB-359A-0A08-466E48171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85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1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180E1CE6-C734-5719-8D39-0069997830D5}"/>
              </a:ext>
            </a:extLst>
          </p:cNvPr>
          <p:cNvSpPr txBox="1"/>
          <p:nvPr/>
        </p:nvSpPr>
        <p:spPr>
          <a:xfrm>
            <a:off x="310486" y="695109"/>
            <a:ext cx="11563065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S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Ejemplo 2. Un objeto se lanza verticalmente hacia arriba, con una rapidez inicial de 100 p/s. El objeto sube, alcanza su altura máxima, y luego regresa al suelo. Encuentre:</a:t>
            </a:r>
          </a:p>
          <a:p>
            <a:pPr marL="342900" lvl="0" indent="-342900" algn="just">
              <a:buFont typeface="+mj-lt"/>
              <a:buAutoNum type="alphaLcParenR"/>
            </a:pPr>
            <a:r>
              <a:rPr lang="es-S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altura máxima alcanzada</a:t>
            </a:r>
          </a:p>
          <a:p>
            <a:pPr marL="342900" lvl="0" indent="-342900" algn="just">
              <a:buFont typeface="+mj-lt"/>
              <a:buAutoNum type="alphaLcParenR"/>
            </a:pPr>
            <a:r>
              <a:rPr lang="es-S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 tiempo que tarda en subir</a:t>
            </a:r>
          </a:p>
          <a:p>
            <a:pPr marL="342900" lvl="0" indent="-342900" algn="just">
              <a:buFont typeface="+mj-lt"/>
              <a:buAutoNum type="alphaLcParenR"/>
            </a:pPr>
            <a:r>
              <a:rPr lang="es-S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 tiempo que tarda en bajar</a:t>
            </a:r>
          </a:p>
          <a:p>
            <a:pPr marL="342900" lvl="0" indent="-342900" algn="just">
              <a:buFont typeface="+mj-lt"/>
              <a:buAutoNum type="alphaLcParenR"/>
            </a:pPr>
            <a:r>
              <a:rPr lang="es-S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 tiempo total que permanece en el aire</a:t>
            </a:r>
          </a:p>
          <a:p>
            <a:pPr marL="342900" lvl="0" indent="-342900" algn="just">
              <a:buFont typeface="+mj-lt"/>
              <a:buAutoNum type="alphaLcParenR"/>
            </a:pPr>
            <a:r>
              <a:rPr lang="es-S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velocidad con la que impacta con el suelo.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36AAFA8-05A9-7455-EE75-507CA71215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680" y="2969355"/>
            <a:ext cx="4973540" cy="3193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881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D6EC063C-3BEA-2634-3D1B-4A856C4631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56" y="949110"/>
            <a:ext cx="2522708" cy="320452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7305313E-5F0E-2FD6-7383-D0C9A8B1FA05}"/>
              </a:ext>
            </a:extLst>
          </p:cNvPr>
          <p:cNvSpPr txBox="1"/>
          <p:nvPr/>
        </p:nvSpPr>
        <p:spPr>
          <a:xfrm>
            <a:off x="0" y="579778"/>
            <a:ext cx="61892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Analicemos cuando va hacia arriba (de A hasta B)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9E61DF5F-ECF2-0278-7630-343B18D09350}"/>
                  </a:ext>
                </a:extLst>
              </p:cNvPr>
              <p:cNvSpPr txBox="1"/>
              <p:nvPr/>
            </p:nvSpPr>
            <p:spPr>
              <a:xfrm>
                <a:off x="2944504" y="949110"/>
                <a:ext cx="7455089" cy="12441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s-SV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Datos: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es-SV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𝑜𝑦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=100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𝑝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/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𝑠</m:t>
                      </m:r>
                    </m:oMath>
                  </m:oMathPara>
                </a14:m>
                <a:endParaRPr lang="es-SV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s-SV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       (al alcanzar su altura máxima en B, se detiene en ese instante)</a:t>
                </a:r>
              </a:p>
            </p:txBody>
          </p:sp>
        </mc:Choice>
        <mc:Fallback xmlns="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9E61DF5F-ECF2-0278-7630-343B18D093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4504" y="949110"/>
                <a:ext cx="7455089" cy="1244187"/>
              </a:xfrm>
              <a:prstGeom prst="rect">
                <a:avLst/>
              </a:prstGeom>
              <a:blipFill>
                <a:blip r:embed="rId4"/>
                <a:stretch>
                  <a:fillRect l="-654" t="-2941" b="-4902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D4CD5D4A-4F38-3F35-0CC2-3FC40E2EE64B}"/>
                  </a:ext>
                </a:extLst>
              </p:cNvPr>
              <p:cNvSpPr txBox="1"/>
              <p:nvPr/>
            </p:nvSpPr>
            <p:spPr>
              <a:xfrm>
                <a:off x="3094629" y="4916906"/>
                <a:ext cx="290960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∆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𝒚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𝑯𝒎𝒂𝒙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𝟏𝟓𝟓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.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𝟐𝟖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𝒑</m:t>
                      </m:r>
                    </m:oMath>
                  </m:oMathPara>
                </a14:m>
                <a:endParaRPr lang="es-SV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D4CD5D4A-4F38-3F35-0CC2-3FC40E2EE6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4629" y="4916906"/>
                <a:ext cx="2909606" cy="369332"/>
              </a:xfrm>
              <a:prstGeom prst="rect">
                <a:avLst/>
              </a:prstGeom>
              <a:blipFill>
                <a:blip r:embed="rId5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439DC61C-C27E-DA4E-E4B9-A419554D85D4}"/>
                  </a:ext>
                </a:extLst>
              </p:cNvPr>
              <p:cNvSpPr txBox="1"/>
              <p:nvPr/>
            </p:nvSpPr>
            <p:spPr>
              <a:xfrm>
                <a:off x="2982533" y="2268357"/>
                <a:ext cx="2522708" cy="396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s-SV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</m:e>
                      <m:sup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𝑜𝑦</m:t>
                            </m:r>
                          </m:sub>
                        </m:sSub>
                      </m:e>
                      <m:sup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−2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𝑔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∆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</m:oMath>
                </a14:m>
                <a:endParaRPr lang="es-SV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439DC61C-C27E-DA4E-E4B9-A419554D85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2533" y="2268357"/>
                <a:ext cx="2522708" cy="396775"/>
              </a:xfrm>
              <a:prstGeom prst="rect">
                <a:avLst/>
              </a:prstGeom>
              <a:blipFill>
                <a:blip r:embed="rId6"/>
                <a:stretch>
                  <a:fillRect l="-1932" t="-6154" b="-18462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A29A0113-E8A7-F2B1-8E02-BCF370C6107E}"/>
                  </a:ext>
                </a:extLst>
              </p:cNvPr>
              <p:cNvSpPr txBox="1"/>
              <p:nvPr/>
            </p:nvSpPr>
            <p:spPr>
              <a:xfrm>
                <a:off x="3094629" y="2731489"/>
                <a:ext cx="2506145" cy="396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0=</m:t>
                      </m:r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𝑜𝑦</m:t>
                              </m:r>
                            </m:sub>
                          </m:sSub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−2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𝑔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∆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𝑦</m:t>
                      </m:r>
                    </m:oMath>
                  </m:oMathPara>
                </a14:m>
                <a:endParaRPr lang="es-SV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A29A0113-E8A7-F2B1-8E02-BCF370C610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4629" y="2731489"/>
                <a:ext cx="2506145" cy="396775"/>
              </a:xfrm>
              <a:prstGeom prst="rect">
                <a:avLst/>
              </a:prstGeom>
              <a:blipFill>
                <a:blip r:embed="rId7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2B3483A2-6770-1084-F0E5-5B0F889503B0}"/>
                  </a:ext>
                </a:extLst>
              </p:cNvPr>
              <p:cNvSpPr txBox="1"/>
              <p:nvPr/>
            </p:nvSpPr>
            <p:spPr>
              <a:xfrm>
                <a:off x="2795664" y="3180478"/>
                <a:ext cx="1832211" cy="396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2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𝑔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∆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𝑦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𝑜𝑦</m:t>
                              </m:r>
                            </m:sub>
                          </m:sSub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SV" dirty="0"/>
              </a:p>
            </p:txBody>
          </p:sp>
        </mc:Choice>
        <mc:Fallback xmlns="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2B3483A2-6770-1084-F0E5-5B0F889503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5664" y="3180478"/>
                <a:ext cx="1832211" cy="396775"/>
              </a:xfrm>
              <a:prstGeom prst="rect">
                <a:avLst/>
              </a:prstGeom>
              <a:blipFill>
                <a:blip r:embed="rId8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D111C850-DA23-F972-92A8-C622856BE0C0}"/>
                  </a:ext>
                </a:extLst>
              </p:cNvPr>
              <p:cNvSpPr txBox="1"/>
              <p:nvPr/>
            </p:nvSpPr>
            <p:spPr>
              <a:xfrm>
                <a:off x="3191662" y="3551407"/>
                <a:ext cx="1313597" cy="7042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∆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𝑦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𝑜𝑦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es-SV" dirty="0"/>
              </a:p>
            </p:txBody>
          </p:sp>
        </mc:Choice>
        <mc:Fallback xmlns="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D111C850-DA23-F972-92A8-C622856BE0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1662" y="3551407"/>
                <a:ext cx="1313597" cy="70429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B708746C-0AAC-D4BF-BA12-2127928518B2}"/>
                  </a:ext>
                </a:extLst>
              </p:cNvPr>
              <p:cNvSpPr txBox="1"/>
              <p:nvPr/>
            </p:nvSpPr>
            <p:spPr>
              <a:xfrm>
                <a:off x="2917926" y="4215780"/>
                <a:ext cx="2651921" cy="6973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∆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𝑦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(100 </m:t>
                              </m:r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𝑝</m:t>
                              </m:r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/</m:t>
                              </m:r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𝑠</m:t>
                              </m:r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2(32.2 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𝑝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/</m:t>
                          </m:r>
                          <m:sSup>
                            <m:sSup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s-SV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B708746C-0AAC-D4BF-BA12-2127928518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7926" y="4215780"/>
                <a:ext cx="2651921" cy="69730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4EB630BF-C55C-098D-F532-499CBD956CD6}"/>
                  </a:ext>
                </a:extLst>
              </p:cNvPr>
              <p:cNvSpPr txBox="1"/>
              <p:nvPr/>
            </p:nvSpPr>
            <p:spPr>
              <a:xfrm>
                <a:off x="7366759" y="5297486"/>
                <a:ext cx="2811091" cy="34342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s-SV" sz="16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𝒕</m:t>
                    </m:r>
                    <m:r>
                      <a:rPr lang="es-SV" sz="16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s-SV" sz="16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𝟑</m:t>
                    </m:r>
                    <m:r>
                      <a:rPr lang="es-SV" sz="16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s-SV" sz="16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𝟏𝟏</m:t>
                    </m:r>
                    <m:r>
                      <a:rPr lang="es-SV" sz="16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s-SV" sz="16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𝒔</m:t>
                    </m:r>
                  </m:oMath>
                </a14:m>
                <a:r>
                  <a:rPr lang="es-SV" sz="16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(tiempo en subir)</a:t>
                </a:r>
                <a:endParaRPr lang="es-SV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4EB630BF-C55C-098D-F532-499CBD956C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6759" y="5297486"/>
                <a:ext cx="2811091" cy="343427"/>
              </a:xfrm>
              <a:prstGeom prst="rect">
                <a:avLst/>
              </a:prstGeom>
              <a:blipFill>
                <a:blip r:embed="rId11"/>
                <a:stretch>
                  <a:fillRect t="-3571" b="-23214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75446F6C-6DD0-CA76-AD39-EC21CC733E9B}"/>
                  </a:ext>
                </a:extLst>
              </p:cNvPr>
              <p:cNvSpPr txBox="1"/>
              <p:nvPr/>
            </p:nvSpPr>
            <p:spPr>
              <a:xfrm>
                <a:off x="7079776" y="2229676"/>
                <a:ext cx="2506145" cy="3912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s-SV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𝑜𝑦</m:t>
                        </m:r>
                      </m:sub>
                    </m:sSub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𝑔𝑡</m:t>
                    </m:r>
                  </m:oMath>
                </a14:m>
                <a:endParaRPr lang="es-SV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75446F6C-6DD0-CA76-AD39-EC21CC733E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9776" y="2229676"/>
                <a:ext cx="2506145" cy="391261"/>
              </a:xfrm>
              <a:prstGeom prst="rect">
                <a:avLst/>
              </a:prstGeom>
              <a:blipFill>
                <a:blip r:embed="rId12"/>
                <a:stretch>
                  <a:fillRect l="-1946" t="-9375" b="-18750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CuadroTexto 29">
                <a:extLst>
                  <a:ext uri="{FF2B5EF4-FFF2-40B4-BE49-F238E27FC236}">
                    <a16:creationId xmlns:a16="http://schemas.microsoft.com/office/drawing/2014/main" id="{75C90C3F-15E8-BD8B-291B-67EF92133C05}"/>
                  </a:ext>
                </a:extLst>
              </p:cNvPr>
              <p:cNvSpPr txBox="1"/>
              <p:nvPr/>
            </p:nvSpPr>
            <p:spPr>
              <a:xfrm>
                <a:off x="6974007" y="2731489"/>
                <a:ext cx="2326942" cy="3912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0=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𝑜𝑦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𝑔𝑡</m:t>
                      </m:r>
                    </m:oMath>
                  </m:oMathPara>
                </a14:m>
                <a:endParaRPr lang="es-SV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CuadroTexto 29">
                <a:extLst>
                  <a:ext uri="{FF2B5EF4-FFF2-40B4-BE49-F238E27FC236}">
                    <a16:creationId xmlns:a16="http://schemas.microsoft.com/office/drawing/2014/main" id="{75C90C3F-15E8-BD8B-291B-67EF92133C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4007" y="2731489"/>
                <a:ext cx="2326942" cy="391261"/>
              </a:xfrm>
              <a:prstGeom prst="rect">
                <a:avLst/>
              </a:prstGeom>
              <a:blipFill>
                <a:blip r:embed="rId13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uadroTexto 31">
                <a:extLst>
                  <a:ext uri="{FF2B5EF4-FFF2-40B4-BE49-F238E27FC236}">
                    <a16:creationId xmlns:a16="http://schemas.microsoft.com/office/drawing/2014/main" id="{48AA808A-7FB2-5845-3FF7-F2EA508510F0}"/>
                  </a:ext>
                </a:extLst>
              </p:cNvPr>
              <p:cNvSpPr txBox="1"/>
              <p:nvPr/>
            </p:nvSpPr>
            <p:spPr>
              <a:xfrm>
                <a:off x="6899150" y="3180478"/>
                <a:ext cx="1832211" cy="4207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20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𝑔𝑡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𝑜𝑦</m:t>
                          </m:r>
                        </m:sub>
                      </m:sSub>
                    </m:oMath>
                  </m:oMathPara>
                </a14:m>
                <a:endParaRPr lang="es-SV" dirty="0"/>
              </a:p>
            </p:txBody>
          </p:sp>
        </mc:Choice>
        <mc:Fallback xmlns="">
          <p:sp>
            <p:nvSpPr>
              <p:cNvPr id="32" name="CuadroTexto 31">
                <a:extLst>
                  <a:ext uri="{FF2B5EF4-FFF2-40B4-BE49-F238E27FC236}">
                    <a16:creationId xmlns:a16="http://schemas.microsoft.com/office/drawing/2014/main" id="{48AA808A-7FB2-5845-3FF7-F2EA508510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9150" y="3180478"/>
                <a:ext cx="1832211" cy="420756"/>
              </a:xfrm>
              <a:prstGeom prst="rect">
                <a:avLst/>
              </a:prstGeom>
              <a:blipFill>
                <a:blip r:embed="rId14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CuadroTexto 33">
                <a:extLst>
                  <a:ext uri="{FF2B5EF4-FFF2-40B4-BE49-F238E27FC236}">
                    <a16:creationId xmlns:a16="http://schemas.microsoft.com/office/drawing/2014/main" id="{6061C430-DBF1-4E30-1146-6D474F752908}"/>
                  </a:ext>
                </a:extLst>
              </p:cNvPr>
              <p:cNvSpPr txBox="1"/>
              <p:nvPr/>
            </p:nvSpPr>
            <p:spPr>
              <a:xfrm>
                <a:off x="7166484" y="3688516"/>
                <a:ext cx="1317008" cy="62331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𝑜𝑦</m:t>
                              </m:r>
                            </m:sub>
                          </m:sSub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es-SV" dirty="0"/>
              </a:p>
            </p:txBody>
          </p:sp>
        </mc:Choice>
        <mc:Fallback xmlns="">
          <p:sp>
            <p:nvSpPr>
              <p:cNvPr id="34" name="CuadroTexto 33">
                <a:extLst>
                  <a:ext uri="{FF2B5EF4-FFF2-40B4-BE49-F238E27FC236}">
                    <a16:creationId xmlns:a16="http://schemas.microsoft.com/office/drawing/2014/main" id="{6061C430-DBF1-4E30-1146-6D474F7529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6484" y="3688516"/>
                <a:ext cx="1317008" cy="62331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CuadroTexto 35">
                <a:extLst>
                  <a:ext uri="{FF2B5EF4-FFF2-40B4-BE49-F238E27FC236}">
                    <a16:creationId xmlns:a16="http://schemas.microsoft.com/office/drawing/2014/main" id="{56788913-3653-D684-9003-6D67D918E9FF}"/>
                  </a:ext>
                </a:extLst>
              </p:cNvPr>
              <p:cNvSpPr txBox="1"/>
              <p:nvPr/>
            </p:nvSpPr>
            <p:spPr>
              <a:xfrm>
                <a:off x="6974007" y="4418638"/>
                <a:ext cx="2326943" cy="6649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100 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𝑝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/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32.2 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𝑝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/</m:t>
                          </m:r>
                          <m:sSup>
                            <m:sSup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SV" dirty="0"/>
              </a:p>
            </p:txBody>
          </p:sp>
        </mc:Choice>
        <mc:Fallback xmlns="">
          <p:sp>
            <p:nvSpPr>
              <p:cNvPr id="36" name="CuadroTexto 35">
                <a:extLst>
                  <a:ext uri="{FF2B5EF4-FFF2-40B4-BE49-F238E27FC236}">
                    <a16:creationId xmlns:a16="http://schemas.microsoft.com/office/drawing/2014/main" id="{56788913-3653-D684-9003-6D67D918E9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4007" y="4418638"/>
                <a:ext cx="2326943" cy="66499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008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  <p:bldP spid="14" grpId="0"/>
      <p:bldP spid="16" grpId="0"/>
      <p:bldP spid="18" grpId="0"/>
      <p:bldP spid="20" grpId="0"/>
      <p:bldP spid="22" grpId="0"/>
      <p:bldP spid="24" grpId="0"/>
      <p:bldP spid="26" grpId="0"/>
      <p:bldP spid="28" grpId="0"/>
      <p:bldP spid="30" grpId="0"/>
      <p:bldP spid="32" grpId="0"/>
      <p:bldP spid="34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B1AE8491-6B3F-AC05-9425-5DC7B4548B20}"/>
              </a:ext>
            </a:extLst>
          </p:cNvPr>
          <p:cNvSpPr txBox="1"/>
          <p:nvPr/>
        </p:nvSpPr>
        <p:spPr>
          <a:xfrm>
            <a:off x="0" y="706152"/>
            <a:ext cx="6189258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Ahora revisemos cuando viene hacia abajo (desde B hacia A)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91499C0-F4BF-AD0A-854D-4831CA937E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321" y="1247006"/>
            <a:ext cx="2130671" cy="2703062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88D023FF-88D5-BF28-AD2A-FFCCB0C8725F}"/>
                  </a:ext>
                </a:extLst>
              </p:cNvPr>
              <p:cNvSpPr txBox="1"/>
              <p:nvPr/>
            </p:nvSpPr>
            <p:spPr>
              <a:xfrm>
                <a:off x="265321" y="4115370"/>
                <a:ext cx="6189258" cy="16038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c) Datos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=155.28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𝑝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(posición final es cero porque llega de nuevo al suelo)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𝑜𝑦</m:t>
                        </m:r>
                      </m:sub>
                    </m:sSub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(en el punto B, su velocidad en ese momento es cero)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88D023FF-88D5-BF28-AD2A-FFCCB0C872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321" y="4115370"/>
                <a:ext cx="6189258" cy="1603837"/>
              </a:xfrm>
              <a:prstGeom prst="rect">
                <a:avLst/>
              </a:prstGeom>
              <a:blipFill>
                <a:blip r:embed="rId4"/>
                <a:stretch>
                  <a:fillRect l="-887" t="-1521" b="-4183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BA01ABB8-0C7F-1081-6203-99BC2D1BC2F2}"/>
                  </a:ext>
                </a:extLst>
              </p:cNvPr>
              <p:cNvSpPr txBox="1"/>
              <p:nvPr/>
            </p:nvSpPr>
            <p:spPr>
              <a:xfrm>
                <a:off x="7484684" y="5331628"/>
                <a:ext cx="4229977" cy="14773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𝒕</m:t>
                    </m:r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𝟑</m:t>
                    </m:r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𝟏𝟏</m:t>
                    </m:r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𝒔</m:t>
                    </m:r>
                  </m:oMath>
                </a14:m>
                <a:r>
                  <a:rPr lang="es-SV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se concluye que en el </a:t>
                </a:r>
              </a:p>
              <a:p>
                <a:r>
                  <a:rPr lang="es-SV" sz="1800" b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lanzamiento </a:t>
                </a:r>
                <a:r>
                  <a:rPr lang="es-SV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vertical, el tiempo en subir</a:t>
                </a:r>
              </a:p>
              <a:p>
                <a:r>
                  <a:rPr lang="es-SV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es exactamente igual al tiempo en bajar y por tanto: </a:t>
                </a:r>
              </a:p>
              <a:p>
                <a:r>
                  <a:rPr lang="es-SV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d) </a:t>
                </a:r>
                <a:r>
                  <a:rPr lang="es-SV" b="1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Ttotal</a:t>
                </a:r>
                <a:r>
                  <a:rPr lang="es-SV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6.22 segundos</a:t>
                </a:r>
                <a:r>
                  <a:rPr lang="es-SV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s-SV" dirty="0"/>
              </a:p>
            </p:txBody>
          </p:sp>
        </mc:Choice>
        <mc:Fallback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BA01ABB8-0C7F-1081-6203-99BC2D1BC2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4684" y="5331628"/>
                <a:ext cx="4229977" cy="1477328"/>
              </a:xfrm>
              <a:prstGeom prst="rect">
                <a:avLst/>
              </a:prstGeom>
              <a:blipFill>
                <a:blip r:embed="rId5"/>
                <a:stretch>
                  <a:fillRect l="-1297" t="-2479" b="-5785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AF7815A9-E3DB-D607-E8CF-3106D830D30F}"/>
                  </a:ext>
                </a:extLst>
              </p:cNvPr>
              <p:cNvSpPr txBox="1"/>
              <p:nvPr/>
            </p:nvSpPr>
            <p:spPr>
              <a:xfrm>
                <a:off x="7276465" y="462125"/>
                <a:ext cx="3092354" cy="7498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𝑜𝑦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𝑔</m:t>
                      </m:r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AF7815A9-E3DB-D607-E8CF-3106D830D3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6465" y="462125"/>
                <a:ext cx="3092354" cy="74982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B31D2910-992E-41E7-ABF5-C9CE2FD7A9EB}"/>
                  </a:ext>
                </a:extLst>
              </p:cNvPr>
              <p:cNvSpPr txBox="1"/>
              <p:nvPr/>
            </p:nvSpPr>
            <p:spPr>
              <a:xfrm>
                <a:off x="7469241" y="1057459"/>
                <a:ext cx="2733775" cy="7498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0=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+(0)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𝑔</m:t>
                      </m:r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B31D2910-992E-41E7-ABF5-C9CE2FD7A9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9241" y="1057459"/>
                <a:ext cx="2733775" cy="74982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9D87CBC5-D10B-8FED-545F-AF863887B7F2}"/>
                  </a:ext>
                </a:extLst>
              </p:cNvPr>
              <p:cNvSpPr txBox="1"/>
              <p:nvPr/>
            </p:nvSpPr>
            <p:spPr>
              <a:xfrm>
                <a:off x="7303438" y="1646695"/>
                <a:ext cx="2296235" cy="7498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0=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𝑔</m:t>
                      </m:r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9D87CBC5-D10B-8FED-545F-AF863887B7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3438" y="1646695"/>
                <a:ext cx="2296235" cy="74982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9DE80848-294C-C08E-350A-97ADA263935C}"/>
                  </a:ext>
                </a:extLst>
              </p:cNvPr>
              <p:cNvSpPr txBox="1"/>
              <p:nvPr/>
            </p:nvSpPr>
            <p:spPr>
              <a:xfrm>
                <a:off x="6839425" y="2268093"/>
                <a:ext cx="2130672" cy="7498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SV" sz="18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𝑔</m:t>
                      </m:r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𝑜</m:t>
                          </m:r>
                        </m:sub>
                      </m:sSub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9DE80848-294C-C08E-350A-97ADA26393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9425" y="2268093"/>
                <a:ext cx="2130672" cy="74982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CDE0F4B6-43D8-B00F-8D2C-BEE92B451AC0}"/>
                  </a:ext>
                </a:extLst>
              </p:cNvPr>
              <p:cNvSpPr txBox="1"/>
              <p:nvPr/>
            </p:nvSpPr>
            <p:spPr>
              <a:xfrm>
                <a:off x="7045296" y="2934887"/>
                <a:ext cx="2130673" cy="66133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SV" sz="18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𝑜</m:t>
                              </m:r>
                            </m:sub>
                          </m:sSub>
                        </m:num>
                        <m:den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es-SV" dirty="0"/>
              </a:p>
            </p:txBody>
          </p:sp>
        </mc:Choice>
        <mc:Fallback xmlns="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CDE0F4B6-43D8-B00F-8D2C-BEE92B451A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5296" y="2934887"/>
                <a:ext cx="2130673" cy="66133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12C60179-AA25-5797-45A0-87C67AC354DC}"/>
                  </a:ext>
                </a:extLst>
              </p:cNvPr>
              <p:cNvSpPr txBox="1"/>
              <p:nvPr/>
            </p:nvSpPr>
            <p:spPr>
              <a:xfrm>
                <a:off x="7234822" y="3509286"/>
                <a:ext cx="2088467" cy="107054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sSub>
                                <m:sSubPr>
                                  <m:ctrlP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𝑔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12C60179-AA25-5797-45A0-87C67AC354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4822" y="3509286"/>
                <a:ext cx="2088467" cy="107054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CCA39C77-5F72-251F-5852-F0D6BB8A1F7A}"/>
                  </a:ext>
                </a:extLst>
              </p:cNvPr>
              <p:cNvSpPr txBox="1"/>
              <p:nvPr/>
            </p:nvSpPr>
            <p:spPr>
              <a:xfrm>
                <a:off x="7628375" y="4480467"/>
                <a:ext cx="2130674" cy="9106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2(155.28 </m:t>
                              </m:r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(32.2 </m:t>
                              </m:r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/</m:t>
                              </m:r>
                              <m:sSup>
                                <m:sSupPr>
                                  <m:ctrlP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𝑠</m:t>
                                  </m:r>
                                </m:e>
                                <m:sup>
                                  <m: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s-SV" dirty="0"/>
              </a:p>
            </p:txBody>
          </p:sp>
        </mc:Choice>
        <mc:Fallback xmlns=""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CCA39C77-5F72-251F-5852-F0D6BB8A1F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8375" y="4480467"/>
                <a:ext cx="2130674" cy="9106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9933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9" grpId="0"/>
      <p:bldP spid="11" grpId="0"/>
      <p:bldP spid="13" grpId="0"/>
      <p:bldP spid="15" grpId="0"/>
      <p:bldP spid="17" grpId="0"/>
      <p:bldP spid="19" grpId="0"/>
      <p:bldP spid="21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AE3E4D71-ED65-A3C1-1D64-EE9B29A2EE60}"/>
                  </a:ext>
                </a:extLst>
              </p:cNvPr>
              <p:cNvSpPr txBox="1"/>
              <p:nvPr/>
            </p:nvSpPr>
            <p:spPr>
              <a:xfrm>
                <a:off x="242249" y="672391"/>
                <a:ext cx="7577918" cy="7738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Calculando la velocidad con la que se impacta al suelo: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∆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=−155.28 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𝑝</m:t>
                    </m:r>
                  </m:oMath>
                </a14:m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negativo porque el desplazamiento es hacia abajo.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AE3E4D71-ED65-A3C1-1D64-EE9B29A2EE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249" y="672391"/>
                <a:ext cx="7577918" cy="773802"/>
              </a:xfrm>
              <a:prstGeom prst="rect">
                <a:avLst/>
              </a:prstGeom>
              <a:blipFill>
                <a:blip r:embed="rId3"/>
                <a:stretch>
                  <a:fillRect l="-724" t="-3150" b="-11811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uadroTexto 4">
            <a:extLst>
              <a:ext uri="{FF2B5EF4-FFF2-40B4-BE49-F238E27FC236}">
                <a16:creationId xmlns:a16="http://schemas.microsoft.com/office/drawing/2014/main" id="{6CFC2F25-DA94-6AE2-7329-ADBE67AB3F2B}"/>
              </a:ext>
            </a:extLst>
          </p:cNvPr>
          <p:cNvSpPr txBox="1"/>
          <p:nvPr/>
        </p:nvSpPr>
        <p:spPr>
          <a:xfrm>
            <a:off x="528851" y="4693587"/>
            <a:ext cx="6189258" cy="968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concluye que la velocidad con la que impacta al suelo es la misma que la velocidad con la que fue lanzado desde el suelo, pero en sentido contrario.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BB1A82E3-2B44-23C6-A3A5-FE70538DD69F}"/>
                  </a:ext>
                </a:extLst>
              </p:cNvPr>
              <p:cNvSpPr txBox="1"/>
              <p:nvPr/>
            </p:nvSpPr>
            <p:spPr>
              <a:xfrm>
                <a:off x="-100084" y="1618044"/>
                <a:ext cx="3092354" cy="5463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SV" sz="20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SV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sub>
                          </m:sSub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SV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SV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𝑜𝑦</m:t>
                              </m:r>
                            </m:sub>
                          </m:sSub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−2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𝑔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𝑦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BB1A82E3-2B44-23C6-A3A5-FE70538DD6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0084" y="1618044"/>
                <a:ext cx="3092354" cy="5463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4B0FA4B9-E828-2C67-C9B4-8F5AC32CC787}"/>
                  </a:ext>
                </a:extLst>
              </p:cNvPr>
              <p:cNvSpPr txBox="1"/>
              <p:nvPr/>
            </p:nvSpPr>
            <p:spPr>
              <a:xfrm>
                <a:off x="-100084" y="2164412"/>
                <a:ext cx="2760258" cy="5463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SV" sz="20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SV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sub>
                          </m:sSub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=0−2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𝑔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𝑦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4B0FA4B9-E828-2C67-C9B4-8F5AC32CC7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0084" y="2164412"/>
                <a:ext cx="2760258" cy="5463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896154D1-6362-AADB-4756-19F89EF6D2EF}"/>
                  </a:ext>
                </a:extLst>
              </p:cNvPr>
              <p:cNvSpPr txBox="1"/>
              <p:nvPr/>
            </p:nvSpPr>
            <p:spPr>
              <a:xfrm>
                <a:off x="343469" y="2797535"/>
                <a:ext cx="2009632" cy="4596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SV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SV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𝑔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∆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rad>
                    </m:oMath>
                  </m:oMathPara>
                </a14:m>
                <a:endParaRPr lang="es-SV" dirty="0"/>
              </a:p>
            </p:txBody>
          </p:sp>
        </mc:Choice>
        <mc:Fallback xmlns="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896154D1-6362-AADB-4756-19F89EF6D2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469" y="2797535"/>
                <a:ext cx="2009632" cy="459613"/>
              </a:xfrm>
              <a:prstGeom prst="rect">
                <a:avLst/>
              </a:prstGeom>
              <a:blipFill>
                <a:blip r:embed="rId6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B8239D87-CD1E-1D4C-B0B6-112B1CACA7F3}"/>
                  </a:ext>
                </a:extLst>
              </p:cNvPr>
              <p:cNvSpPr txBox="1"/>
              <p:nvPr/>
            </p:nvSpPr>
            <p:spPr>
              <a:xfrm>
                <a:off x="242249" y="3429000"/>
                <a:ext cx="4015853" cy="5879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SV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SV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2(32.2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𝑝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/</m:t>
                          </m:r>
                          <m:sSup>
                            <m:sSup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)(−155.28 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𝑝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</m:rad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B8239D87-CD1E-1D4C-B0B6-112B1CACA7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249" y="3429000"/>
                <a:ext cx="4015853" cy="58791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44621BD9-6CF7-6BC6-5E4C-F79BDDB8FE72}"/>
                  </a:ext>
                </a:extLst>
              </p:cNvPr>
              <p:cNvSpPr txBox="1"/>
              <p:nvPr/>
            </p:nvSpPr>
            <p:spPr>
              <a:xfrm>
                <a:off x="474260" y="4080057"/>
                <a:ext cx="6189258" cy="4159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SV" sz="1800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𝒗</m:t>
                        </m:r>
                      </m:e>
                      <m:sub>
                        <m:r>
                          <a:rPr lang="es-SV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𝒚</m:t>
                        </m:r>
                      </m:sub>
                    </m:sSub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𝟏𝟎𝟎</m:t>
                    </m:r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𝒑</m:t>
                    </m:r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𝒔</m:t>
                    </m:r>
                  </m:oMath>
                </a14:m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es-SV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Obviamente hacia abajo.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44621BD9-6CF7-6BC6-5E4C-F79BDDB8FE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260" y="4080057"/>
                <a:ext cx="6189258" cy="415948"/>
              </a:xfrm>
              <a:prstGeom prst="rect">
                <a:avLst/>
              </a:prstGeom>
              <a:blipFill>
                <a:blip r:embed="rId8"/>
                <a:stretch>
                  <a:fillRect t="-1449" b="-15942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8684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  <p:bldP spid="10" grpId="0"/>
      <p:bldP spid="12" grpId="0"/>
      <p:bldP spid="14" grpId="0"/>
      <p:bldP spid="16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399</Words>
  <Application>Microsoft Office PowerPoint</Application>
  <PresentationFormat>Panorámica</PresentationFormat>
  <Paragraphs>47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16</cp:revision>
  <dcterms:created xsi:type="dcterms:W3CDTF">2023-10-27T00:51:22Z</dcterms:created>
  <dcterms:modified xsi:type="dcterms:W3CDTF">2023-12-20T01:59:01Z</dcterms:modified>
</cp:coreProperties>
</file>