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68" r:id="rId5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19/12/2023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19/12/2023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19/12/2023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19/12/2023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19/12/2023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19/12/2023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19/12/2023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19/12/2023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19/12/2023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19/12/2023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19/12/2023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19/12/2023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043A88AF-CFB4-EFF3-543D-398F9280492A}"/>
              </a:ext>
            </a:extLst>
          </p:cNvPr>
          <p:cNvSpPr txBox="1"/>
          <p:nvPr/>
        </p:nvSpPr>
        <p:spPr>
          <a:xfrm>
            <a:off x="201304" y="589278"/>
            <a:ext cx="11563065" cy="18687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Ejemplo 3. Un objeto se lanza verticalmente hacia arriba desde la azotea de un edificio de 20 metros de altura, con una rapidez inicial de 25 m/s. Encuentre: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La altura máxima alcanzada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El tiempo total que permanece en el aire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la velocidad con la que impacta al suelo.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AAFBB691-F4A2-66A8-A385-390143725F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0789" y="937865"/>
            <a:ext cx="4725059" cy="498227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78540BF7-1F16-7BC6-0CDA-D005801EEE8E}"/>
                  </a:ext>
                </a:extLst>
              </p:cNvPr>
              <p:cNvSpPr txBox="1"/>
              <p:nvPr/>
            </p:nvSpPr>
            <p:spPr>
              <a:xfrm>
                <a:off x="283133" y="2558899"/>
                <a:ext cx="6189258" cy="26477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a) Analizando cuando va hacia arriba (</a:t>
                </a:r>
                <a:r>
                  <a:rPr lang="es-SV" sz="1800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A-B</a:t>
                </a: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Datos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=20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𝑜𝑦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=25 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s-SV" sz="1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(positivo porque se dirige hacia arriba; si el lanzamiento fuera hacia abajo sería negativo)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Encontrando el desplazamiento entre A y B: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78540BF7-1F16-7BC6-0CDA-D005801EEE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133" y="2558899"/>
                <a:ext cx="6189258" cy="2647776"/>
              </a:xfrm>
              <a:prstGeom prst="rect">
                <a:avLst/>
              </a:prstGeom>
              <a:blipFill>
                <a:blip r:embed="rId4"/>
                <a:stretch>
                  <a:fillRect l="-787" t="-1152" b="-2765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008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AE29DE4B-39E6-213C-1F0F-DE26C166F213}"/>
                  </a:ext>
                </a:extLst>
              </p:cNvPr>
              <p:cNvSpPr txBox="1"/>
              <p:nvPr/>
            </p:nvSpPr>
            <p:spPr>
              <a:xfrm>
                <a:off x="293426" y="4023250"/>
                <a:ext cx="2187054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𝒚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𝟑𝟏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𝟖𝟗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𝒎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AE29DE4B-39E6-213C-1F0F-DE26C166F2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426" y="4023250"/>
                <a:ext cx="2187054" cy="4912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n 4">
            <a:extLst>
              <a:ext uri="{FF2B5EF4-FFF2-40B4-BE49-F238E27FC236}">
                <a16:creationId xmlns:a16="http://schemas.microsoft.com/office/drawing/2014/main" id="{51DDC49C-0C8C-883B-2DEB-8F20FDC838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4382" y="551810"/>
            <a:ext cx="4767618" cy="150556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B6FADC94-C5BC-D4CA-C418-0190D851D463}"/>
                  </a:ext>
                </a:extLst>
              </p:cNvPr>
              <p:cNvSpPr txBox="1"/>
              <p:nvPr/>
            </p:nvSpPr>
            <p:spPr>
              <a:xfrm>
                <a:off x="-204718" y="758223"/>
                <a:ext cx="3538181" cy="5463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SV" sz="20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SV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𝑜𝑦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−2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𝑔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B6FADC94-C5BC-D4CA-C418-0190D851D4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04718" y="758223"/>
                <a:ext cx="3538181" cy="5463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2805538B-56C6-DB01-8EFC-E7F6A19F21C2}"/>
                  </a:ext>
                </a:extLst>
              </p:cNvPr>
              <p:cNvSpPr txBox="1"/>
              <p:nvPr/>
            </p:nvSpPr>
            <p:spPr>
              <a:xfrm>
                <a:off x="293426" y="1304591"/>
                <a:ext cx="2705668" cy="5463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20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0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SV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𝑜𝑦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−2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𝑔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2805538B-56C6-DB01-8EFC-E7F6A19F21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426" y="1304591"/>
                <a:ext cx="2705668" cy="5463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D713122B-A29F-48FC-C0DB-157821323790}"/>
                  </a:ext>
                </a:extLst>
              </p:cNvPr>
              <p:cNvSpPr txBox="1"/>
              <p:nvPr/>
            </p:nvSpPr>
            <p:spPr>
              <a:xfrm>
                <a:off x="54592" y="1929043"/>
                <a:ext cx="1995984" cy="5463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SV" sz="20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𝑔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∆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𝑜𝑦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D713122B-A29F-48FC-C0DB-1578213237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92" y="1929043"/>
                <a:ext cx="1995984" cy="54636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3DD54866-B8C5-B17D-8680-FF55C601DC4F}"/>
                  </a:ext>
                </a:extLst>
              </p:cNvPr>
              <p:cNvSpPr txBox="1"/>
              <p:nvPr/>
            </p:nvSpPr>
            <p:spPr>
              <a:xfrm>
                <a:off x="72522" y="2439443"/>
                <a:ext cx="2187053" cy="7042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𝑜𝑦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3DD54866-B8C5-B17D-8680-FF55C601DC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22" y="2439443"/>
                <a:ext cx="2187053" cy="70429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C2C414C6-8D17-D341-70C4-B8318C22EFEE}"/>
                  </a:ext>
                </a:extLst>
              </p:cNvPr>
              <p:cNvSpPr txBox="1"/>
              <p:nvPr/>
            </p:nvSpPr>
            <p:spPr>
              <a:xfrm>
                <a:off x="361662" y="3143738"/>
                <a:ext cx="2323531" cy="6973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(25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/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2(9.8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/</m:t>
                          </m:r>
                          <m:sSup>
                            <m:sSup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C2C414C6-8D17-D341-70C4-B8318C22EF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662" y="3143738"/>
                <a:ext cx="2323531" cy="69730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CuadroTexto 17">
            <a:extLst>
              <a:ext uri="{FF2B5EF4-FFF2-40B4-BE49-F238E27FC236}">
                <a16:creationId xmlns:a16="http://schemas.microsoft.com/office/drawing/2014/main" id="{9D73D8E9-B63F-71DC-4632-08F2613D58AC}"/>
              </a:ext>
            </a:extLst>
          </p:cNvPr>
          <p:cNvSpPr txBox="1"/>
          <p:nvPr/>
        </p:nvSpPr>
        <p:spPr>
          <a:xfrm>
            <a:off x="487908" y="4575015"/>
            <a:ext cx="6243850" cy="7745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altura máxima sería 31.89m desde la azotea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 edificio, o 51.89m desde el suelo</a:t>
            </a: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891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0" grpId="0"/>
      <p:bldP spid="12" grpId="0"/>
      <p:bldP spid="14" grpId="0"/>
      <p:bldP spid="16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F3ECE040-388A-03A8-C6F8-25D877F7A814}"/>
                  </a:ext>
                </a:extLst>
              </p:cNvPr>
              <p:cNvSpPr txBox="1"/>
              <p:nvPr/>
            </p:nvSpPr>
            <p:spPr>
              <a:xfrm>
                <a:off x="133067" y="623445"/>
                <a:ext cx="11685894" cy="32821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b) para calcular el tiempo que permanece en el aire, tenemos dos opciones, la primera, hacerlo como el caso anterior, considerando cuando viene hacia abajo, y desde 51.89m de altura. La segunda opción es hacerlo de una vez, es decir con la condición inicial en A (azotea) y condición final el suelo (C). Lo haremos de la segunda forma y usted puede intentarlo con la primera y probar que se tiene el mismo resultado.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A-C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Datos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=20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𝑜𝑦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=25 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Debido a que finalmente en el punto C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F3ECE040-388A-03A8-C6F8-25D877F7A8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067" y="623445"/>
                <a:ext cx="11685894" cy="3282181"/>
              </a:xfrm>
              <a:prstGeom prst="rect">
                <a:avLst/>
              </a:prstGeom>
              <a:blipFill>
                <a:blip r:embed="rId3"/>
                <a:stretch>
                  <a:fillRect l="-469" t="-742" r="-730" b="-1855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uadroTexto 4">
            <a:extLst>
              <a:ext uri="{FF2B5EF4-FFF2-40B4-BE49-F238E27FC236}">
                <a16:creationId xmlns:a16="http://schemas.microsoft.com/office/drawing/2014/main" id="{2FA62B52-CB98-EEC8-BC58-114207392219}"/>
              </a:ext>
            </a:extLst>
          </p:cNvPr>
          <p:cNvSpPr txBox="1"/>
          <p:nvPr/>
        </p:nvSpPr>
        <p:spPr>
          <a:xfrm>
            <a:off x="6349622" y="5988911"/>
            <a:ext cx="5469339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tanto el tiempo total en el aire es de 5.81 segundos.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5736322D-4D47-2E68-080B-9106764A36B8}"/>
                  </a:ext>
                </a:extLst>
              </p:cNvPr>
              <p:cNvSpPr txBox="1"/>
              <p:nvPr/>
            </p:nvSpPr>
            <p:spPr>
              <a:xfrm>
                <a:off x="23883" y="3926926"/>
                <a:ext cx="2814850" cy="396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𝑜𝑦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−1/2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𝑔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5736322D-4D47-2E68-080B-9106764A36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83" y="3926926"/>
                <a:ext cx="2814850" cy="396775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72B7ECDF-76C8-0C31-14AE-F4AD79147E8C}"/>
                  </a:ext>
                </a:extLst>
              </p:cNvPr>
              <p:cNvSpPr txBox="1"/>
              <p:nvPr/>
            </p:nvSpPr>
            <p:spPr>
              <a:xfrm>
                <a:off x="23883" y="4435843"/>
                <a:ext cx="4466229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0=20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+(25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−1/2(9.8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/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72B7ECDF-76C8-0C31-14AE-F4AD79147E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83" y="4435843"/>
                <a:ext cx="4466229" cy="4912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3BD8955F-761F-4896-5A46-0EE3E3B9CE99}"/>
                  </a:ext>
                </a:extLst>
              </p:cNvPr>
              <p:cNvSpPr txBox="1"/>
              <p:nvPr/>
            </p:nvSpPr>
            <p:spPr>
              <a:xfrm>
                <a:off x="-116005" y="4890525"/>
                <a:ext cx="2869441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0=20+25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−4.9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3BD8955F-761F-4896-5A46-0EE3E3B9CE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6005" y="4890525"/>
                <a:ext cx="2869441" cy="4912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43C09038-9375-BF44-670F-FF9459780641}"/>
                  </a:ext>
                </a:extLst>
              </p:cNvPr>
              <p:cNvSpPr txBox="1"/>
              <p:nvPr/>
            </p:nvSpPr>
            <p:spPr>
              <a:xfrm>
                <a:off x="29002" y="5345207"/>
                <a:ext cx="2579426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4.9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−25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−20=0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43C09038-9375-BF44-670F-FF94597806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02" y="5345207"/>
                <a:ext cx="2579426" cy="49128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E968E359-9665-6FEE-2F97-01988E9E4176}"/>
                  </a:ext>
                </a:extLst>
              </p:cNvPr>
              <p:cNvSpPr txBox="1"/>
              <p:nvPr/>
            </p:nvSpPr>
            <p:spPr>
              <a:xfrm>
                <a:off x="23883" y="5743267"/>
                <a:ext cx="3234518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=4.9   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=−25   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=−20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E968E359-9665-6FEE-2F97-01988E9E41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83" y="5743267"/>
                <a:ext cx="3234518" cy="49128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63FF3E43-FA4D-F124-F47D-4196F7621E46}"/>
                  </a:ext>
                </a:extLst>
              </p:cNvPr>
              <p:cNvSpPr txBox="1"/>
              <p:nvPr/>
            </p:nvSpPr>
            <p:spPr>
              <a:xfrm>
                <a:off x="5540990" y="2580487"/>
                <a:ext cx="3643951" cy="6851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−4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63FF3E43-FA4D-F124-F47D-4196F7621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0990" y="2580487"/>
                <a:ext cx="3643951" cy="68512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FC255767-BC0E-C363-6FAC-E20AF80CDF6B}"/>
                  </a:ext>
                </a:extLst>
              </p:cNvPr>
              <p:cNvSpPr txBox="1"/>
              <p:nvPr/>
            </p:nvSpPr>
            <p:spPr>
              <a:xfrm>
                <a:off x="6184997" y="3204344"/>
                <a:ext cx="4229384" cy="7419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−(−25)±</m:t>
                          </m:r>
                          <m:rad>
                            <m:radPr>
                              <m:degHide m:val="on"/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(−25)</m:t>
                                  </m:r>
                                </m:e>
                                <m:sup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−4(4.9)(−20)</m:t>
                              </m:r>
                            </m:e>
                          </m:rad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2(4.9)</m:t>
                          </m:r>
                        </m:den>
                      </m:f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FC255767-BC0E-C363-6FAC-E20AF80CDF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4997" y="3204344"/>
                <a:ext cx="4229384" cy="7419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79155DD3-B7DC-5749-D0D6-B8B4B99519BC}"/>
                  </a:ext>
                </a:extLst>
              </p:cNvPr>
              <p:cNvSpPr txBox="1"/>
              <p:nvPr/>
            </p:nvSpPr>
            <p:spPr>
              <a:xfrm>
                <a:off x="5800299" y="3952742"/>
                <a:ext cx="2756846" cy="7577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25±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31.89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9.8</m:t>
                          </m:r>
                        </m:den>
                      </m:f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79155DD3-B7DC-5749-D0D6-B8B4B99519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0299" y="3952742"/>
                <a:ext cx="2756846" cy="75770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D57380D2-93F5-CE11-5749-2CDD2F8526B5}"/>
                  </a:ext>
                </a:extLst>
              </p:cNvPr>
              <p:cNvSpPr txBox="1"/>
              <p:nvPr/>
            </p:nvSpPr>
            <p:spPr>
              <a:xfrm>
                <a:off x="5800299" y="4636274"/>
                <a:ext cx="3643952" cy="7577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25+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31.89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9.8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=5.81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D57380D2-93F5-CE11-5749-2CDD2F8526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0299" y="4636274"/>
                <a:ext cx="3643952" cy="75770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EF7FCD11-6F4F-BF64-C39A-06791A89D3C8}"/>
                  </a:ext>
                </a:extLst>
              </p:cNvPr>
              <p:cNvSpPr txBox="1"/>
              <p:nvPr/>
            </p:nvSpPr>
            <p:spPr>
              <a:xfrm>
                <a:off x="5881349" y="5239787"/>
                <a:ext cx="3862315" cy="7577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25−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31.89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9.8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=−0.70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EF7FCD11-6F4F-BF64-C39A-06791A89D3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1349" y="5239787"/>
                <a:ext cx="3862315" cy="75770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568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10" grpId="0"/>
      <p:bldP spid="12" grpId="0"/>
      <p:bldP spid="14" grpId="0"/>
      <p:bldP spid="16" grpId="0"/>
      <p:bldP spid="18" grpId="0"/>
      <p:bldP spid="20" grpId="0"/>
      <p:bldP spid="22" grpId="0"/>
      <p:bldP spid="24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0BBE8553-5290-24F8-CBDD-C4C369883652}"/>
                  </a:ext>
                </a:extLst>
              </p:cNvPr>
              <p:cNvSpPr txBox="1"/>
              <p:nvPr/>
            </p:nvSpPr>
            <p:spPr>
              <a:xfrm>
                <a:off x="214953" y="2337056"/>
                <a:ext cx="6189258" cy="4159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𝒗</m:t>
                        </m:r>
                      </m:e>
                      <m:sub>
                        <m: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</m:sub>
                    </m:sSub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𝟑𝟏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𝟗𝟒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𝒎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𝒔</m:t>
                    </m:r>
                  </m:oMath>
                </a14:m>
                <a:r>
                  <a:rPr lang="es-SV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el signo aclara que va hacia abajo.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0BBE8553-5290-24F8-CBDD-C4C3698836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953" y="2337056"/>
                <a:ext cx="6189258" cy="415948"/>
              </a:xfrm>
              <a:prstGeom prst="rect">
                <a:avLst/>
              </a:prstGeom>
              <a:blipFill>
                <a:blip r:embed="rId3"/>
                <a:stretch>
                  <a:fillRect t="-1449" b="-15942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uadroTexto 4">
            <a:extLst>
              <a:ext uri="{FF2B5EF4-FFF2-40B4-BE49-F238E27FC236}">
                <a16:creationId xmlns:a16="http://schemas.microsoft.com/office/drawing/2014/main" id="{EE99109F-D130-595B-03DF-736E8DA6BBAD}"/>
              </a:ext>
            </a:extLst>
          </p:cNvPr>
          <p:cNvSpPr txBox="1"/>
          <p:nvPr/>
        </p:nvSpPr>
        <p:spPr>
          <a:xfrm>
            <a:off x="214953" y="804705"/>
            <a:ext cx="4930253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La velocidad de impacto con el suelo sería: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F56BFC04-1EC4-B263-0C82-4E02794AB9FE}"/>
                  </a:ext>
                </a:extLst>
              </p:cNvPr>
              <p:cNvSpPr txBox="1"/>
              <p:nvPr/>
            </p:nvSpPr>
            <p:spPr>
              <a:xfrm>
                <a:off x="214953" y="1318938"/>
                <a:ext cx="2146110" cy="5147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𝑜𝑦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𝑔𝑡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F56BFC04-1EC4-B263-0C82-4E02794AB9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953" y="1318938"/>
                <a:ext cx="2146110" cy="5147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93629974-1323-5068-58E0-1A64C0242B33}"/>
                  </a:ext>
                </a:extLst>
              </p:cNvPr>
              <p:cNvSpPr txBox="1"/>
              <p:nvPr/>
            </p:nvSpPr>
            <p:spPr>
              <a:xfrm>
                <a:off x="214953" y="1822300"/>
                <a:ext cx="3742898" cy="5206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=(25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)−(9.8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/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)(5.81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93629974-1323-5068-58E0-1A64C0242B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953" y="1822300"/>
                <a:ext cx="3742898" cy="52065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2326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9" grpId="0"/>
      <p:bldP spid="13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401</Words>
  <Application>Microsoft Office PowerPoint</Application>
  <PresentationFormat>Panorámica</PresentationFormat>
  <Paragraphs>39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14</cp:revision>
  <dcterms:created xsi:type="dcterms:W3CDTF">2023-10-27T00:51:22Z</dcterms:created>
  <dcterms:modified xsi:type="dcterms:W3CDTF">2023-12-20T01:23:36Z</dcterms:modified>
</cp:coreProperties>
</file>