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29/12/2023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29/12/2023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29/12/2023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29/12/2023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29/12/2023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29/12/2023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29/12/2023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9CA5DC07-D598-2BD2-40EA-C4A9B1EB1118}"/>
              </a:ext>
            </a:extLst>
          </p:cNvPr>
          <p:cNvSpPr txBox="1"/>
          <p:nvPr/>
        </p:nvSpPr>
        <p:spPr>
          <a:xfrm>
            <a:off x="144689" y="594844"/>
            <a:ext cx="1186534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Movimiento parabólico</a:t>
            </a:r>
            <a:endParaRPr kumimoji="0" lang="es-SV" altLang="es-SV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Cuando un objeto es lanzado en un campo gravitatorio (por ejemplo en la tierra, bajo la acción de la gravedad), describe una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trayectoria que coincide con una "parábola". El lanzamiento se hace con una velocidad inicial y un ángulo de tiro. </a:t>
            </a:r>
            <a:endParaRPr kumimoji="0" lang="es-SV" altLang="es-SV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0C02804-E628-1A5F-8103-2CDE2C6260F8}"/>
              </a:ext>
            </a:extLst>
          </p:cNvPr>
          <p:cNvSpPr txBox="1"/>
          <p:nvPr/>
        </p:nvSpPr>
        <p:spPr>
          <a:xfrm>
            <a:off x="144689" y="1548951"/>
            <a:ext cx="118653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Esa velocidad va cambiando de magnitud y dirección, a medida que se mueve en el aire; cuando va hacia arriba su velocidad va disminuyendo y el ángulo que forma esa velocidad con una línea horizontal va disminuyendo, hasta que en el punto de su altura máxima su velocidad es estrictamente horizontal y el ángulo de la velocidad con la horizontal es cero. Cuando va hacia abajo nuevamente la velocidad va aumentando y el ángulo de esa velocidad con la horizontal, va aumentando. </a:t>
            </a:r>
            <a:endParaRPr kumimoji="0" lang="es-SV" altLang="es-SV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0220E939-2809-C346-0C41-7E2237DD2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83" y="2912658"/>
            <a:ext cx="9640144" cy="303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06A45A08-3482-B0FD-76D0-833BA3E142E7}"/>
              </a:ext>
            </a:extLst>
          </p:cNvPr>
          <p:cNvSpPr txBox="1"/>
          <p:nvPr/>
        </p:nvSpPr>
        <p:spPr>
          <a:xfrm>
            <a:off x="146713" y="664533"/>
            <a:ext cx="11808725" cy="2256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Vamos a decir que es un movimiento en dos dimensiones, debido a que: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 dirección de x: el objeto se mueve en la misma dirección y no existe ninguna aceleración que provoque un cambio en la magnitud de la componente horizontal de la velocidad; por tanto, vamos a decir que la componente horizontal de la velocidad (</a:t>
            </a:r>
            <a:r>
              <a:rPr lang="es-SV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SV" sz="18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</a:t>
            </a: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permanece constante durante todo el trayecto parabólico.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 dirección de x: El objeto cuando se dirige hacia arriba, la componente vertical de la velocidad (</a:t>
            </a:r>
            <a:r>
              <a:rPr lang="es-SV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SV" sz="18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oy</a:t>
            </a: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se va reduciendo por efecto de la aceleración de la gravedad; cuando viene hacia abajo, esa componente de la velocidad (</a:t>
            </a:r>
            <a:r>
              <a:rPr lang="es-SV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SV" sz="18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oy</a:t>
            </a: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va aumentando por la misma razón. 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F457CBF-4ADF-0364-589E-E9D360F029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35" y="2920856"/>
            <a:ext cx="3854590" cy="19786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3F1D7337-B1A4-8950-32F9-70530FA69BCA}"/>
                  </a:ext>
                </a:extLst>
              </p:cNvPr>
              <p:cNvSpPr txBox="1"/>
              <p:nvPr/>
            </p:nvSpPr>
            <p:spPr>
              <a:xfrm>
                <a:off x="5241309" y="2963872"/>
                <a:ext cx="1709381" cy="6215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𝑠𝑒𝑛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3F1D7337-B1A4-8950-32F9-70530FA69B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309" y="2963872"/>
                <a:ext cx="1709381" cy="6215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Imagen 19">
            <a:extLst>
              <a:ext uri="{FF2B5EF4-FFF2-40B4-BE49-F238E27FC236}">
                <a16:creationId xmlns:a16="http://schemas.microsoft.com/office/drawing/2014/main" id="{3D16053F-AE02-8145-C275-C1BA73B4BA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1309" y="3682921"/>
            <a:ext cx="1542422" cy="341406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71B615C6-49EB-40CC-9EE6-AFCE15F2D3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3367" y="4233671"/>
            <a:ext cx="1524132" cy="341406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EA989B40-543A-1C45-6C02-08725C479C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42301" y="3054979"/>
            <a:ext cx="1329043" cy="49381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076D537-9ED9-409E-3118-7614FB69EC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02357" y="3749366"/>
            <a:ext cx="1499746" cy="292633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CC635AF2-E750-5FEA-D55B-363FA21F84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53351" y="4281574"/>
            <a:ext cx="1499746" cy="2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77F858BE-DA6A-8693-8BF9-BF82C9CD6AA2}"/>
                  </a:ext>
                </a:extLst>
              </p:cNvPr>
              <p:cNvSpPr txBox="1"/>
              <p:nvPr/>
            </p:nvSpPr>
            <p:spPr>
              <a:xfrm>
                <a:off x="163771" y="4949720"/>
                <a:ext cx="7383441" cy="5607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𝑠𝑒𝑛</m:t>
                        </m:r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(tiempo en subir)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77F858BE-DA6A-8693-8BF9-BF82C9CD6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71" y="4949720"/>
                <a:ext cx="7383441" cy="560731"/>
              </a:xfrm>
              <a:prstGeom prst="rect">
                <a:avLst/>
              </a:prstGeom>
              <a:blipFill>
                <a:blip r:embed="rId3"/>
                <a:stretch>
                  <a:fillRect b="-326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D38C192D-CF68-B928-F334-046D1F8806FF}"/>
              </a:ext>
            </a:extLst>
          </p:cNvPr>
          <p:cNvSpPr txBox="1"/>
          <p:nvPr/>
        </p:nvSpPr>
        <p:spPr>
          <a:xfrm>
            <a:off x="0" y="667535"/>
            <a:ext cx="1063160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Analizando el movimiento vertical, desde el punto del lanzamiento hasta el punto de su altura máxima: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423AE1E-EC3A-36D2-33F8-9182F10E8935}"/>
                  </a:ext>
                </a:extLst>
              </p:cNvPr>
              <p:cNvSpPr txBox="1"/>
              <p:nvPr/>
            </p:nvSpPr>
            <p:spPr>
              <a:xfrm>
                <a:off x="0" y="1150190"/>
                <a:ext cx="6189258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	(punto de lanzamiento es el suelo)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423AE1E-EC3A-36D2-33F8-9182F10E8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0190"/>
                <a:ext cx="6189258" cy="374846"/>
              </a:xfrm>
              <a:prstGeom prst="rect">
                <a:avLst/>
              </a:prstGeom>
              <a:blipFill>
                <a:blip r:embed="rId4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F9EDE56A-DFAF-B765-F6F6-FEEC5D21A0A6}"/>
                  </a:ext>
                </a:extLst>
              </p:cNvPr>
              <p:cNvSpPr txBox="1"/>
              <p:nvPr/>
            </p:nvSpPr>
            <p:spPr>
              <a:xfrm>
                <a:off x="-93258" y="1656335"/>
                <a:ext cx="8309210" cy="406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𝑜𝑦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𝑠𝑒𝑛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(componente vertical inicial de la velocidad)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F9EDE56A-DFAF-B765-F6F6-FEEC5D21A0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3258" y="1656335"/>
                <a:ext cx="8309210" cy="406971"/>
              </a:xfrm>
              <a:prstGeom prst="rect">
                <a:avLst/>
              </a:prstGeom>
              <a:blipFill>
                <a:blip r:embed="rId5"/>
                <a:stretch>
                  <a:fillRect t="-4545" b="-1969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0EF65B56-F140-F824-C2EF-68279690E4FB}"/>
                  </a:ext>
                </a:extLst>
              </p:cNvPr>
              <p:cNvSpPr txBox="1"/>
              <p:nvPr/>
            </p:nvSpPr>
            <p:spPr>
              <a:xfrm>
                <a:off x="0" y="2194605"/>
                <a:ext cx="10167582" cy="406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                 (Componente vertical de la velocidad en la altura máxima es cero)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0EF65B56-F140-F824-C2EF-68279690E4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94605"/>
                <a:ext cx="10167582" cy="406971"/>
              </a:xfrm>
              <a:prstGeom prst="rect">
                <a:avLst/>
              </a:prstGeom>
              <a:blipFill>
                <a:blip r:embed="rId6"/>
                <a:stretch>
                  <a:fillRect t="-2985" b="-1791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A9336C2F-C2D5-98BB-D565-71A93AEF9221}"/>
                  </a:ext>
                </a:extLst>
              </p:cNvPr>
              <p:cNvSpPr txBox="1"/>
              <p:nvPr/>
            </p:nvSpPr>
            <p:spPr>
              <a:xfrm>
                <a:off x="0" y="2690818"/>
                <a:ext cx="2091518" cy="5147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𝑔𝑡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A9336C2F-C2D5-98BB-D565-71A93AEF9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90818"/>
                <a:ext cx="2091518" cy="5147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n 15">
            <a:extLst>
              <a:ext uri="{FF2B5EF4-FFF2-40B4-BE49-F238E27FC236}">
                <a16:creationId xmlns:a16="http://schemas.microsoft.com/office/drawing/2014/main" id="{4BE0BDC9-8048-5B27-DB03-ED52D353A7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3913" y="3409386"/>
            <a:ext cx="1243692" cy="243861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0DF9F01B-3FE9-4B27-7AE9-DB91998407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5673" y="3937331"/>
            <a:ext cx="853514" cy="22557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F6465FB1-599B-2EE4-0845-6D1B4A8A316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1990" y="4330482"/>
            <a:ext cx="707197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0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48E4DF3-FDB9-A82B-5E52-50F286291B5E}"/>
              </a:ext>
            </a:extLst>
          </p:cNvPr>
          <p:cNvSpPr txBox="1"/>
          <p:nvPr/>
        </p:nvSpPr>
        <p:spPr>
          <a:xfrm>
            <a:off x="-236443" y="516650"/>
            <a:ext cx="6155021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 sabemos que el tiempo en subir es igual al tiempo en </a:t>
            </a: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bajar, entonces el tiempo total de vuelo del objeto es: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F3B0FD77-7368-7E8B-10C9-901B1C89E281}"/>
                  </a:ext>
                </a:extLst>
              </p:cNvPr>
              <p:cNvSpPr txBox="1"/>
              <p:nvPr/>
            </p:nvSpPr>
            <p:spPr>
              <a:xfrm>
                <a:off x="-26802" y="1206787"/>
                <a:ext cx="2146109" cy="806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 smtClean="0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𝒕𝒗</m:t>
                          </m:r>
                        </m:sub>
                      </m:sSub>
                      <m:r>
                        <a:rPr lang="es-SV" sz="1800" b="1" i="1">
                          <a:effectLst/>
                          <a:highlight>
                            <a:srgbClr val="D3D3D3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𝒐</m:t>
                              </m:r>
                            </m:sub>
                          </m:sSub>
                          <m: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𝒔𝒆𝒏</m:t>
                          </m:r>
                          <m:sSub>
                            <m:sSubPr>
                              <m:ctrlP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𝒐</m:t>
                              </m:r>
                            </m:sub>
                          </m:sSub>
                        </m:num>
                        <m:den>
                          <m: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𝒈</m:t>
                          </m:r>
                        </m:den>
                      </m:f>
                    </m:oMath>
                  </m:oMathPara>
                </a14:m>
                <a:endParaRPr lang="es-SV" sz="1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F3B0FD77-7368-7E8B-10C9-901B1C89E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802" y="1206787"/>
                <a:ext cx="2146109" cy="806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:a16="http://schemas.microsoft.com/office/drawing/2014/main" id="{C3AB7738-B5EC-87EB-1F83-5178928C6E13}"/>
              </a:ext>
            </a:extLst>
          </p:cNvPr>
          <p:cNvSpPr txBox="1"/>
          <p:nvPr/>
        </p:nvSpPr>
        <p:spPr>
          <a:xfrm>
            <a:off x="-75561" y="1922021"/>
            <a:ext cx="3370997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Calculando la altura máxima: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279ECBE-AF34-2F99-AE99-A9AFE99E71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078" y="2398262"/>
            <a:ext cx="1871634" cy="28044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510FE496-0F33-5432-87AC-558D422DD2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456" y="2880080"/>
            <a:ext cx="1658256" cy="28044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FF6FA18-194C-3006-DBEC-0C28BB1DEF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188" y="3334602"/>
            <a:ext cx="1243692" cy="28044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1CDFDFBC-7C6F-BC50-5DC9-2AA28C8A7B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049" y="3744583"/>
            <a:ext cx="999831" cy="585267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50C08130-B5B9-6F82-73D1-58B90886DC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8697" y="4402794"/>
            <a:ext cx="1670449" cy="5791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BD1787B3-9E3C-7D12-44A0-C14385031716}"/>
                  </a:ext>
                </a:extLst>
              </p:cNvPr>
              <p:cNvSpPr txBox="1"/>
              <p:nvPr/>
            </p:nvSpPr>
            <p:spPr>
              <a:xfrm>
                <a:off x="41060" y="4988144"/>
                <a:ext cx="2186933" cy="7037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 smtClean="0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𝒎𝒂𝒙</m:t>
                          </m:r>
                        </m:sub>
                      </m:sSub>
                      <m:r>
                        <a:rPr lang="es-SV" sz="1800" b="1" i="1">
                          <a:effectLst/>
                          <a:highlight>
                            <a:srgbClr val="D3D3D3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s-SV" sz="1800" b="1" i="1">
                                      <a:effectLst/>
                                      <a:highlight>
                                        <a:srgbClr val="D3D3D3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b="1" i="1">
                                      <a:effectLst/>
                                      <a:highlight>
                                        <a:srgbClr val="D3D3D3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es-SV" sz="1800" b="1" i="1">
                                      <a:effectLst/>
                                      <a:highlight>
                                        <a:srgbClr val="D3D3D3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𝒐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𝒔𝒆𝒏</m:t>
                              </m:r>
                            </m:e>
                            <m:sup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𝒐</m:t>
                              </m:r>
                            </m:sub>
                          </m:sSub>
                        </m:num>
                        <m:den>
                          <m: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  <m: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𝒈</m:t>
                          </m:r>
                        </m:den>
                      </m:f>
                    </m:oMath>
                  </m:oMathPara>
                </a14:m>
                <a:endParaRPr lang="es-SV" b="1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BD1787B3-9E3C-7D12-44A0-C143850317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0" y="4988144"/>
                <a:ext cx="2186933" cy="7037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CuadroTexto 25">
            <a:extLst>
              <a:ext uri="{FF2B5EF4-FFF2-40B4-BE49-F238E27FC236}">
                <a16:creationId xmlns:a16="http://schemas.microsoft.com/office/drawing/2014/main" id="{79FCF770-DCC7-DAC8-90A3-0A3081C50AC9}"/>
              </a:ext>
            </a:extLst>
          </p:cNvPr>
          <p:cNvSpPr txBox="1"/>
          <p:nvPr/>
        </p:nvSpPr>
        <p:spPr>
          <a:xfrm>
            <a:off x="5312795" y="3118494"/>
            <a:ext cx="261655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Entonces: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B0C153B-2334-A3A8-1994-76838F841D3C}"/>
              </a:ext>
            </a:extLst>
          </p:cNvPr>
          <p:cNvSpPr txBox="1"/>
          <p:nvPr/>
        </p:nvSpPr>
        <p:spPr>
          <a:xfrm>
            <a:off x="5312795" y="1206787"/>
            <a:ext cx="421715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Analizando el movimiento horizontal: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1A0C9FA5-97E2-5678-E02E-997E4BB5D7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98511" y="1708643"/>
            <a:ext cx="640135" cy="2133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FA993D62-6189-C636-76C4-62507E85FA6B}"/>
                  </a:ext>
                </a:extLst>
              </p:cNvPr>
              <p:cNvSpPr txBox="1"/>
              <p:nvPr/>
            </p:nvSpPr>
            <p:spPr>
              <a:xfrm>
                <a:off x="5394682" y="2086563"/>
                <a:ext cx="6877159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R: alcance horizontal o distancia horizontal total recorrida)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FA993D62-6189-C636-76C4-62507E85FA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682" y="2086563"/>
                <a:ext cx="6877159" cy="374846"/>
              </a:xfrm>
              <a:prstGeom prst="rect">
                <a:avLst/>
              </a:prstGeom>
              <a:blipFill>
                <a:blip r:embed="rId11"/>
                <a:stretch>
                  <a:fillRect t="-6452" b="-2419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Imagen 33">
            <a:extLst>
              <a:ext uri="{FF2B5EF4-FFF2-40B4-BE49-F238E27FC236}">
                <a16:creationId xmlns:a16="http://schemas.microsoft.com/office/drawing/2014/main" id="{40A7A922-68FE-6F30-7AD9-AC9F5D26548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49738" y="2687783"/>
            <a:ext cx="1377815" cy="2194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2E5A39EE-BA97-233B-BE50-707955086CC7}"/>
                  </a:ext>
                </a:extLst>
              </p:cNvPr>
              <p:cNvSpPr txBox="1"/>
              <p:nvPr/>
            </p:nvSpPr>
            <p:spPr>
              <a:xfrm>
                <a:off x="5395387" y="3615042"/>
                <a:ext cx="274319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𝑜𝑥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+1/2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2E5A39EE-BA97-233B-BE50-707955086C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387" y="3615042"/>
                <a:ext cx="2743199" cy="369332"/>
              </a:xfrm>
              <a:prstGeom prst="rect">
                <a:avLst/>
              </a:prstGeom>
              <a:blipFill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154BC3CF-3823-BCE0-37BF-2132E9A5955E}"/>
                  </a:ext>
                </a:extLst>
              </p:cNvPr>
              <p:cNvSpPr txBox="1"/>
              <p:nvPr/>
            </p:nvSpPr>
            <p:spPr>
              <a:xfrm>
                <a:off x="5312795" y="4117937"/>
                <a:ext cx="6250674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Pero la aceleración es totalmente vertical (la de la gravedad), por tanto, horizontalmente 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154BC3CF-3823-BCE0-37BF-2132E9A595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795" y="4117937"/>
                <a:ext cx="6250674" cy="671209"/>
              </a:xfrm>
              <a:prstGeom prst="rect">
                <a:avLst/>
              </a:prstGeom>
              <a:blipFill>
                <a:blip r:embed="rId14"/>
                <a:stretch>
                  <a:fillRect t="-4545" r="-780" b="-13636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Imagen 41">
            <a:extLst>
              <a:ext uri="{FF2B5EF4-FFF2-40B4-BE49-F238E27FC236}">
                <a16:creationId xmlns:a16="http://schemas.microsoft.com/office/drawing/2014/main" id="{28BE4C5A-EC73-2BA8-CA65-51718A70011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635089" y="4888049"/>
            <a:ext cx="2584928" cy="2499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B127F6F0-DAB1-0143-D1E3-6E4BC12002A9}"/>
                  </a:ext>
                </a:extLst>
              </p:cNvPr>
              <p:cNvSpPr txBox="1"/>
              <p:nvPr/>
            </p:nvSpPr>
            <p:spPr>
              <a:xfrm>
                <a:off x="5312795" y="5276367"/>
                <a:ext cx="6250674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𝑜𝑥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(t sería el tiempo total de vuelo)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B127F6F0-DAB1-0143-D1E3-6E4BC1200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795" y="5276367"/>
                <a:ext cx="6250674" cy="374846"/>
              </a:xfrm>
              <a:prstGeom prst="rect">
                <a:avLst/>
              </a:prstGeom>
              <a:blipFill>
                <a:blip r:embed="rId16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97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24" grpId="0"/>
      <p:bldP spid="26" grpId="0"/>
      <p:bldP spid="28" grpId="0"/>
      <p:bldP spid="32" grpId="0"/>
      <p:bldP spid="38" grpId="0"/>
      <p:bldP spid="40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7E920837-D5EE-6152-AAF2-42F28EB0DED7}"/>
                  </a:ext>
                </a:extLst>
              </p:cNvPr>
              <p:cNvSpPr txBox="1"/>
              <p:nvPr/>
            </p:nvSpPr>
            <p:spPr>
              <a:xfrm>
                <a:off x="0" y="679209"/>
                <a:ext cx="6189258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𝑜𝑥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(t sería el tiempo total de vuelo)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7E920837-D5EE-6152-AAF2-42F28EB0D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9209"/>
                <a:ext cx="6189258" cy="374846"/>
              </a:xfrm>
              <a:prstGeom prst="rect">
                <a:avLst/>
              </a:prstGeom>
              <a:blipFill>
                <a:blip r:embed="rId3"/>
                <a:stretch>
                  <a:fillRect t="-6452" b="-2419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BB2A4059-A67C-C72F-2E1B-50046335E70A}"/>
                  </a:ext>
                </a:extLst>
              </p:cNvPr>
              <p:cNvSpPr txBox="1"/>
              <p:nvPr/>
            </p:nvSpPr>
            <p:spPr>
              <a:xfrm>
                <a:off x="68240" y="2386639"/>
                <a:ext cx="7236725" cy="12405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(2</m:t>
                          </m:r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𝑠𝑒𝑛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𝑝𝑒𝑟𝑜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𝑠𝑒𝑛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)=2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𝑠𝑒𝑛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𝑐𝑜𝑠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BB2A4059-A67C-C72F-2E1B-50046335E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0" y="2386639"/>
                <a:ext cx="7236725" cy="12405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FC1E131D-5AE8-A85F-2110-E2F28F0F984B}"/>
                  </a:ext>
                </a:extLst>
              </p:cNvPr>
              <p:cNvSpPr txBox="1"/>
              <p:nvPr/>
            </p:nvSpPr>
            <p:spPr>
              <a:xfrm>
                <a:off x="-232013" y="1176325"/>
                <a:ext cx="4015853" cy="8608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𝑠𝑒𝑛</m:t>
                              </m:r>
                              <m:sSub>
                                <m:sSub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FC1E131D-5AE8-A85F-2110-E2F28F0F98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2013" y="1176325"/>
                <a:ext cx="4015853" cy="8608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6CB7C85-F590-216C-2B63-C444ED0A1B5D}"/>
                  </a:ext>
                </a:extLst>
              </p:cNvPr>
              <p:cNvSpPr txBox="1"/>
              <p:nvPr/>
            </p:nvSpPr>
            <p:spPr>
              <a:xfrm>
                <a:off x="208128" y="2037138"/>
                <a:ext cx="2398594" cy="6967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𝑠𝑒𝑛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6CB7C85-F590-216C-2B63-C444ED0A1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28" y="2037138"/>
                <a:ext cx="2398594" cy="6967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4A3D66BD-60A0-1599-A9F0-3947E99E2E6D}"/>
                  </a:ext>
                </a:extLst>
              </p:cNvPr>
              <p:cNvSpPr txBox="1"/>
              <p:nvPr/>
            </p:nvSpPr>
            <p:spPr>
              <a:xfrm>
                <a:off x="208128" y="4660315"/>
                <a:ext cx="8826690" cy="19564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Concluyendo, las ecuaciones del movimiento parabólico son:</a:t>
                </a:r>
              </a:p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  <m:sub>
                        <m: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𝒕𝒗</m:t>
                        </m:r>
                      </m:sub>
                    </m:sSub>
                    <m:r>
                      <a:rPr lang="es-SV" sz="2400" b="1" i="1">
                        <a:effectLst/>
                        <a:highlight>
                          <a:srgbClr val="D3D3D3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sSub>
                          <m:sSubPr>
                            <m:ctrlP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𝒐</m:t>
                            </m:r>
                          </m:sub>
                        </m:sSub>
                        <m: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𝒔𝒆𝒏</m:t>
                        </m:r>
                        <m:sSub>
                          <m:sSubPr>
                            <m:ctrlP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𝒐</m:t>
                            </m:r>
                          </m:sub>
                        </m:sSub>
                      </m:num>
                      <m:den>
                        <m: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𝒈</m:t>
                        </m:r>
                      </m:den>
                    </m:f>
                  </m:oMath>
                </a14:m>
                <a:r>
                  <a:rPr lang="es-SV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𝒎𝒂𝒙</m:t>
                        </m:r>
                      </m:sub>
                    </m:sSub>
                    <m:r>
                      <a:rPr lang="es-SV" sz="2400" b="1" i="1">
                        <a:effectLst/>
                        <a:highlight>
                          <a:srgbClr val="D3D3D3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SV" sz="2400" b="1" i="1">
                                    <a:effectLst/>
                                    <a:highlight>
                                      <a:srgbClr val="D3D3D3"/>
                                    </a:highlight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SV" sz="2400" b="1" i="1">
                                    <a:effectLst/>
                                    <a:highlight>
                                      <a:srgbClr val="D3D3D3"/>
                                    </a:highlight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s-SV" sz="2400" b="1" i="1">
                                    <a:effectLst/>
                                    <a:highlight>
                                      <a:srgbClr val="D3D3D3"/>
                                    </a:highlight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𝒐</m:t>
                                </m:r>
                              </m:sub>
                            </m:sSub>
                          </m:e>
                          <m:sup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𝒔𝒆𝒏</m:t>
                            </m:r>
                          </m:e>
                          <m:sup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sSub>
                          <m:sSubPr>
                            <m:ctrlP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𝒐</m:t>
                            </m:r>
                          </m:sub>
                        </m:sSub>
                      </m:num>
                      <m:den>
                        <m: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𝒈</m:t>
                        </m:r>
                      </m:den>
                    </m:f>
                  </m:oMath>
                </a14:m>
                <a:r>
                  <a:rPr lang="es-SV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s-SV" sz="2400" b="1" i="1">
                        <a:effectLst/>
                        <a:highlight>
                          <a:srgbClr val="D3D3D3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𝑹</m:t>
                    </m:r>
                    <m:r>
                      <a:rPr lang="es-SV" sz="2400" b="1" i="1">
                        <a:effectLst/>
                        <a:highlight>
                          <a:srgbClr val="D3D3D3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SV" sz="2400" b="1" i="1">
                                    <a:effectLst/>
                                    <a:highlight>
                                      <a:srgbClr val="D3D3D3"/>
                                    </a:highlight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SV" sz="2400" b="1" i="1">
                                    <a:effectLst/>
                                    <a:highlight>
                                      <a:srgbClr val="D3D3D3"/>
                                    </a:highlight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s-SV" sz="2400" b="1" i="1">
                                    <a:effectLst/>
                                    <a:highlight>
                                      <a:srgbClr val="D3D3D3"/>
                                    </a:highlight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𝒐</m:t>
                                </m:r>
                              </m:sub>
                            </m:sSub>
                          </m:e>
                          <m:sup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sSub>
                          <m:sSubPr>
                            <m:ctrlP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𝒔𝒆𝒏</m:t>
                            </m:r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s-SV" sz="2400" b="1" i="1">
                                <a:effectLst/>
                                <a:highlight>
                                  <a:srgbClr val="D3D3D3"/>
                                </a:highligh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𝒐</m:t>
                            </m:r>
                          </m:sub>
                        </m:sSub>
                        <m: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es-SV" sz="2400" b="1" i="1">
                            <a:effectLst/>
                            <a:highlight>
                              <a:srgbClr val="D3D3D3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𝒈</m:t>
                        </m:r>
                      </m:den>
                    </m:f>
                  </m:oMath>
                </a14:m>
                <a:endParaRPr lang="es-SV" sz="2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4A3D66BD-60A0-1599-A9F0-3947E99E2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28" y="4660315"/>
                <a:ext cx="8826690" cy="19564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D4BD6579-0B35-E71A-4ECB-3EE841FD5E48}"/>
                  </a:ext>
                </a:extLst>
              </p:cNvPr>
              <p:cNvSpPr txBox="1"/>
              <p:nvPr/>
            </p:nvSpPr>
            <p:spPr>
              <a:xfrm>
                <a:off x="208128" y="3657523"/>
                <a:ext cx="6257498" cy="12405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Entonces:</a:t>
                </a:r>
              </a:p>
              <a:p>
                <a:pPr marL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highlight>
                            <a:srgbClr val="D3D3D3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𝑹</m:t>
                      </m:r>
                      <m:r>
                        <a:rPr lang="es-SV" sz="1800" b="1" i="1">
                          <a:effectLst/>
                          <a:highlight>
                            <a:srgbClr val="D3D3D3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s-SV" sz="1800" b="1" i="1">
                                      <a:effectLst/>
                                      <a:highlight>
                                        <a:srgbClr val="D3D3D3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b="1" i="1">
                                      <a:effectLst/>
                                      <a:highlight>
                                        <a:srgbClr val="D3D3D3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es-SV" sz="1800" b="1" i="1">
                                      <a:effectLst/>
                                      <a:highlight>
                                        <a:srgbClr val="D3D3D3"/>
                                      </a:highlight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𝒐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𝒔𝒆𝒏</m:t>
                              </m:r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s-SV" sz="1800" b="1" i="1">
                                  <a:effectLst/>
                                  <a:highlight>
                                    <a:srgbClr val="D3D3D3"/>
                                  </a:highlight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𝒐</m:t>
                              </m:r>
                            </m:sub>
                          </m:sSub>
                          <m: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SV" sz="1800" b="1" i="1">
                              <a:effectLst/>
                              <a:highlight>
                                <a:srgbClr val="D3D3D3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𝒈</m:t>
                          </m:r>
                        </m:den>
                      </m:f>
                    </m:oMath>
                  </m:oMathPara>
                </a14:m>
                <a:endParaRPr lang="es-SV" b="1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D4BD6579-0B35-E71A-4ECB-3EE841FD5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28" y="3657523"/>
                <a:ext cx="6257498" cy="1240596"/>
              </a:xfrm>
              <a:prstGeom prst="rect">
                <a:avLst/>
              </a:prstGeom>
              <a:blipFill>
                <a:blip r:embed="rId8"/>
                <a:stretch>
                  <a:fillRect t="-246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301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499</Words>
  <Application>Microsoft Office PowerPoint</Application>
  <PresentationFormat>Panorámica</PresentationFormat>
  <Paragraphs>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2023-12-30T03:45:57Z</dcterms:modified>
</cp:coreProperties>
</file>