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5" r:id="rId3"/>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19/1/2024</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19/1/2024</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3D9A34D8-6518-D2C2-A0A6-1787FF6DED75}"/>
              </a:ext>
            </a:extLst>
          </p:cNvPr>
          <p:cNvSpPr txBox="1"/>
          <p:nvPr/>
        </p:nvSpPr>
        <p:spPr>
          <a:xfrm>
            <a:off x="252099" y="1662028"/>
            <a:ext cx="11494094" cy="646331"/>
          </a:xfrm>
          <a:prstGeom prst="rect">
            <a:avLst/>
          </a:prstGeom>
          <a:noFill/>
        </p:spPr>
        <p:txBody>
          <a:bodyPr wrap="square">
            <a:spAutoFit/>
          </a:bodyPr>
          <a:lstStyle/>
          <a:p>
            <a:r>
              <a:rPr lang="es-SV" sz="1800" dirty="0">
                <a:effectLst/>
                <a:latin typeface="Calibri" panose="020F0502020204030204" pitchFamily="34" charset="0"/>
                <a:ea typeface="Times New Roman" panose="02020603050405020304" pitchFamily="18" charset="0"/>
              </a:rPr>
              <a:t>Existe el movimiento circular uniforme (MCU) que será nuestro objeto de estudio. Se caracteriza porque la partícula se mueve con una rapidez angular (w) constante. </a:t>
            </a:r>
            <a:endParaRPr lang="es-SV" sz="2000" dirty="0">
              <a:effectLst/>
              <a:latin typeface="Times New Roman" panose="02020603050405020304" pitchFamily="18" charset="0"/>
              <a:ea typeface="Times New Roman" panose="02020603050405020304" pitchFamily="18" charset="0"/>
            </a:endParaRPr>
          </a:p>
        </p:txBody>
      </p:sp>
      <p:sp>
        <p:nvSpPr>
          <p:cNvPr id="9" name="CuadroTexto 8">
            <a:extLst>
              <a:ext uri="{FF2B5EF4-FFF2-40B4-BE49-F238E27FC236}">
                <a16:creationId xmlns:a16="http://schemas.microsoft.com/office/drawing/2014/main" id="{F687DF9E-79BA-E21D-0F4A-2869CF4BFD6A}"/>
              </a:ext>
            </a:extLst>
          </p:cNvPr>
          <p:cNvSpPr txBox="1"/>
          <p:nvPr/>
        </p:nvSpPr>
        <p:spPr>
          <a:xfrm>
            <a:off x="213640" y="2360745"/>
            <a:ext cx="11494095" cy="646331"/>
          </a:xfrm>
          <a:prstGeom prst="rect">
            <a:avLst/>
          </a:prstGeom>
          <a:noFill/>
        </p:spPr>
        <p:txBody>
          <a:bodyPr wrap="square">
            <a:spAutoFit/>
          </a:bodyPr>
          <a:lstStyle/>
          <a:p>
            <a:r>
              <a:rPr lang="es-SV" sz="1800" dirty="0">
                <a:effectLst/>
                <a:latin typeface="Calibri" panose="020F0502020204030204" pitchFamily="34" charset="0"/>
                <a:ea typeface="Calibri" panose="020F0502020204030204" pitchFamily="34" charset="0"/>
              </a:rPr>
              <a:t>También existe el movimiento circular uniformemente acelerado, en el cual la aceleración angular es constante, es decir, que los objetos van aumentando o disminuyendo su rapidez angular a un ritmo constante.</a:t>
            </a:r>
            <a:endParaRPr lang="es-SV" dirty="0"/>
          </a:p>
        </p:txBody>
      </p:sp>
      <p:sp>
        <p:nvSpPr>
          <p:cNvPr id="11" name="CuadroTexto 10">
            <a:extLst>
              <a:ext uri="{FF2B5EF4-FFF2-40B4-BE49-F238E27FC236}">
                <a16:creationId xmlns:a16="http://schemas.microsoft.com/office/drawing/2014/main" id="{CA5690D7-60DA-C409-2492-D356649312EE}"/>
              </a:ext>
            </a:extLst>
          </p:cNvPr>
          <p:cNvSpPr txBox="1"/>
          <p:nvPr/>
        </p:nvSpPr>
        <p:spPr>
          <a:xfrm>
            <a:off x="290556" y="587759"/>
            <a:ext cx="6152972" cy="375552"/>
          </a:xfrm>
          <a:prstGeom prst="rect">
            <a:avLst/>
          </a:prstGeom>
          <a:noFill/>
        </p:spPr>
        <p:txBody>
          <a:bodyPr wrap="square">
            <a:spAutoFit/>
          </a:bodyPr>
          <a:lstStyle/>
          <a:p>
            <a:pPr>
              <a:lnSpc>
                <a:spcPct val="107000"/>
              </a:lnSpc>
              <a:spcAft>
                <a:spcPts val="800"/>
              </a:spcAft>
            </a:pPr>
            <a:r>
              <a:rPr lang="es-SV" sz="1800" b="1" dirty="0">
                <a:effectLst/>
                <a:latin typeface="Calibri" panose="020F0502020204030204" pitchFamily="34" charset="0"/>
                <a:ea typeface="Calibri" panose="020F0502020204030204" pitchFamily="34" charset="0"/>
                <a:cs typeface="Calibri" panose="020F0502020204030204" pitchFamily="34" charset="0"/>
              </a:rPr>
              <a:t>Contenido 9. Movimiento circular</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2F495446-F498-B49F-6625-2AE9536DB877}"/>
              </a:ext>
            </a:extLst>
          </p:cNvPr>
          <p:cNvSpPr txBox="1"/>
          <p:nvPr/>
        </p:nvSpPr>
        <p:spPr>
          <a:xfrm>
            <a:off x="290554" y="963311"/>
            <a:ext cx="11417181" cy="646331"/>
          </a:xfrm>
          <a:prstGeom prst="rect">
            <a:avLst/>
          </a:prstGeom>
          <a:noFill/>
        </p:spPr>
        <p:txBody>
          <a:bodyPr wrap="square">
            <a:spAutoFit/>
          </a:bodyPr>
          <a:lstStyle/>
          <a:p>
            <a:r>
              <a:rPr lang="es-SV" sz="1800" dirty="0">
                <a:effectLst/>
                <a:latin typeface="Calibri" panose="020F0502020204030204" pitchFamily="34" charset="0"/>
                <a:ea typeface="Times New Roman" panose="02020603050405020304" pitchFamily="18" charset="0"/>
              </a:rPr>
              <a:t>El Movimiento Circular es aquel tipo de movimiento que se da en una trayectoria circular, por efecto de una fuerza "radial o centrípeta" que se dirige hacia el centro de la trayectoria.</a:t>
            </a:r>
            <a:endParaRPr lang="es-SV" sz="2000" dirty="0">
              <a:effectLst/>
              <a:latin typeface="Times New Roman" panose="02020603050405020304" pitchFamily="18" charset="0"/>
              <a:ea typeface="Times New Roman" panose="02020603050405020304" pitchFamily="18" charset="0"/>
            </a:endParaRPr>
          </a:p>
        </p:txBody>
      </p:sp>
      <p:pic>
        <p:nvPicPr>
          <p:cNvPr id="15" name="Imagen 14">
            <a:extLst>
              <a:ext uri="{FF2B5EF4-FFF2-40B4-BE49-F238E27FC236}">
                <a16:creationId xmlns:a16="http://schemas.microsoft.com/office/drawing/2014/main" id="{9C78C526-BD61-419C-8B5E-D9C41510F20B}"/>
              </a:ext>
            </a:extLst>
          </p:cNvPr>
          <p:cNvPicPr>
            <a:picLocks noChangeAspect="1"/>
          </p:cNvPicPr>
          <p:nvPr/>
        </p:nvPicPr>
        <p:blipFill>
          <a:blip r:embed="rId3"/>
          <a:stretch>
            <a:fillRect/>
          </a:stretch>
        </p:blipFill>
        <p:spPr>
          <a:xfrm>
            <a:off x="3960798" y="3314700"/>
            <a:ext cx="3467100" cy="3543300"/>
          </a:xfrm>
          <a:prstGeom prst="rect">
            <a:avLst/>
          </a:prstGeom>
        </p:spPr>
      </p:pic>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F620E228-FB26-AEE3-EDF5-EB2D75C603FF}"/>
              </a:ext>
            </a:extLst>
          </p:cNvPr>
          <p:cNvSpPr txBox="1"/>
          <p:nvPr/>
        </p:nvSpPr>
        <p:spPr>
          <a:xfrm>
            <a:off x="256374" y="6054029"/>
            <a:ext cx="8938901" cy="671915"/>
          </a:xfrm>
          <a:prstGeom prst="rect">
            <a:avLst/>
          </a:prstGeom>
          <a:noFill/>
        </p:spPr>
        <p:txBody>
          <a:bodyPr wrap="square">
            <a:spAutoFit/>
          </a:bodyPr>
          <a:lstStyle/>
          <a:p>
            <a:pPr marL="342900" lvl="0" indent="-342900">
              <a:lnSpc>
                <a:spcPct val="107000"/>
              </a:lnSpc>
              <a:spcAft>
                <a:spcPts val="800"/>
              </a:spcAft>
              <a:buFont typeface="Symbol" panose="05050102010706020507" pitchFamily="18" charset="2"/>
              <a:buChar char=""/>
            </a:pPr>
            <a:r>
              <a:rPr lang="es-SV" sz="1800" b="1" dirty="0">
                <a:effectLst/>
                <a:latin typeface="Calibri" panose="020F0502020204030204" pitchFamily="34" charset="0"/>
                <a:ea typeface="Times New Roman" panose="02020603050405020304" pitchFamily="18" charset="0"/>
                <a:cs typeface="Calibri" panose="020F0502020204030204" pitchFamily="34" charset="0"/>
              </a:rPr>
              <a:t>T </a:t>
            </a:r>
            <a:r>
              <a:rPr lang="es-SV" sz="1800" dirty="0">
                <a:effectLst/>
                <a:latin typeface="Calibri" panose="020F0502020204030204" pitchFamily="34" charset="0"/>
                <a:ea typeface="Times New Roman" panose="02020603050405020304" pitchFamily="18" charset="0"/>
                <a:cs typeface="Calibri" panose="020F0502020204030204" pitchFamily="34" charset="0"/>
              </a:rPr>
              <a:t>es el periodo o tiempo que la partícula tarda en recorrer una vuelta completa (360°=2</a:t>
            </a:r>
            <a:r>
              <a:rPr lang="es-SV" sz="18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s-SV" sz="1800" dirty="0">
                <a:effectLst/>
                <a:latin typeface="Calibri" panose="020F0502020204030204" pitchFamily="34" charset="0"/>
                <a:ea typeface="Times New Roman" panose="02020603050405020304" pitchFamily="18" charset="0"/>
                <a:cs typeface="Calibri" panose="020F0502020204030204" pitchFamily="34" charset="0"/>
              </a:rPr>
              <a:t> radianes)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0B6C81F2-AFBD-4E98-E3D1-A02B08ECF0A6}"/>
              </a:ext>
            </a:extLst>
          </p:cNvPr>
          <p:cNvSpPr txBox="1"/>
          <p:nvPr/>
        </p:nvSpPr>
        <p:spPr>
          <a:xfrm>
            <a:off x="273465" y="626336"/>
            <a:ext cx="6152972" cy="375552"/>
          </a:xfrm>
          <a:prstGeom prst="rect">
            <a:avLst/>
          </a:prstGeom>
          <a:noFill/>
        </p:spPr>
        <p:txBody>
          <a:bodyPr wrap="square">
            <a:spAutoFit/>
          </a:bodyPr>
          <a:lstStyle/>
          <a:p>
            <a:pPr>
              <a:lnSpc>
                <a:spcPct val="107000"/>
              </a:lnSpc>
              <a:spcAft>
                <a:spcPts val="800"/>
              </a:spcAft>
            </a:pPr>
            <a:r>
              <a:rPr lang="es-SV" sz="1800" dirty="0">
                <a:effectLst/>
                <a:latin typeface="Calibri" panose="020F0502020204030204" pitchFamily="34" charset="0"/>
                <a:ea typeface="Calibri" panose="020F0502020204030204" pitchFamily="34" charset="0"/>
                <a:cs typeface="Calibri" panose="020F0502020204030204" pitchFamily="34" charset="0"/>
              </a:rPr>
              <a:t>Características: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8BE4A62C-05D1-689F-A94C-F5463024B369}"/>
              </a:ext>
            </a:extLst>
          </p:cNvPr>
          <p:cNvSpPr txBox="1"/>
          <p:nvPr/>
        </p:nvSpPr>
        <p:spPr>
          <a:xfrm>
            <a:off x="188008" y="938735"/>
            <a:ext cx="10887342" cy="671915"/>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s-SV" sz="1800" dirty="0">
                <a:effectLst/>
                <a:latin typeface="Calibri" panose="020F0502020204030204" pitchFamily="34" charset="0"/>
                <a:ea typeface="Calibri" panose="020F0502020204030204" pitchFamily="34" charset="0"/>
                <a:cs typeface="Calibri" panose="020F0502020204030204" pitchFamily="34" charset="0"/>
              </a:rPr>
              <a:t>La partícula en todo momento se encuentra a una distancia “r” del centro de la trayectoria. Esa distancia se conoce como “radio de la trayectoria”</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CuadroTexto 9">
                <a:extLst>
                  <a:ext uri="{FF2B5EF4-FFF2-40B4-BE49-F238E27FC236}">
                    <a16:creationId xmlns:a16="http://schemas.microsoft.com/office/drawing/2014/main" id="{CEA04BD5-4567-7A45-E0AC-C0DD63A1A1B8}"/>
                  </a:ext>
                </a:extLst>
              </p:cNvPr>
              <p:cNvSpPr txBox="1"/>
              <p:nvPr/>
            </p:nvSpPr>
            <p:spPr>
              <a:xfrm>
                <a:off x="188008" y="1688539"/>
                <a:ext cx="10927223" cy="1528752"/>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s-SV" sz="1800" dirty="0">
                    <a:effectLst/>
                    <a:latin typeface="Calibri" panose="020F0502020204030204" pitchFamily="34" charset="0"/>
                    <a:ea typeface="Calibri" panose="020F0502020204030204" pitchFamily="34" charset="0"/>
                    <a:cs typeface="Calibri" panose="020F0502020204030204" pitchFamily="34" charset="0"/>
                  </a:rPr>
                  <a:t>La partícula se mueve espacios angulares iguales, en tiempos iguales: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14:m>
                  <m:oMath xmlns:m="http://schemas.openxmlformats.org/officeDocument/2006/math">
                    <m:r>
                      <a:rPr lang="es-SV" sz="1800" b="1" i="1">
                        <a:effectLst/>
                        <a:latin typeface="Cambria Math" panose="02040503050406030204" pitchFamily="18" charset="0"/>
                        <a:ea typeface="Calibri" panose="020F0502020204030204" pitchFamily="34" charset="0"/>
                        <a:cs typeface="Calibri" panose="020F0502020204030204" pitchFamily="34" charset="0"/>
                      </a:rPr>
                      <m:t>𝒘</m:t>
                    </m:r>
                    <m:r>
                      <a:rPr lang="es-SV" sz="1800" b="1" i="1">
                        <a:effectLst/>
                        <a:latin typeface="Cambria Math" panose="02040503050406030204" pitchFamily="18" charset="0"/>
                        <a:ea typeface="Calibri" panose="020F0502020204030204" pitchFamily="34" charset="0"/>
                        <a:cs typeface="Calibri" panose="020F0502020204030204" pitchFamily="34" charset="0"/>
                      </a:rPr>
                      <m:t>=</m:t>
                    </m:r>
                    <m:f>
                      <m:fPr>
                        <m:ctrlPr>
                          <a:rPr lang="es-SV" sz="1800" b="1" i="1">
                            <a:effectLst/>
                            <a:latin typeface="Cambria Math" panose="02040503050406030204" pitchFamily="18" charset="0"/>
                            <a:ea typeface="Calibri" panose="020F0502020204030204" pitchFamily="34" charset="0"/>
                            <a:cs typeface="Calibri" panose="020F0502020204030204" pitchFamily="34" charset="0"/>
                          </a:rPr>
                        </m:ctrlPr>
                      </m:fPr>
                      <m:num>
                        <m:r>
                          <a:rPr lang="es-SV" sz="1800" b="1" i="1">
                            <a:effectLst/>
                            <a:latin typeface="Cambria Math" panose="02040503050406030204" pitchFamily="18" charset="0"/>
                            <a:ea typeface="Calibri" panose="020F0502020204030204" pitchFamily="34" charset="0"/>
                            <a:cs typeface="Calibri" panose="020F0502020204030204" pitchFamily="34" charset="0"/>
                          </a:rPr>
                          <m:t>∆</m:t>
                        </m:r>
                        <m:r>
                          <a:rPr lang="es-SV" sz="1800" b="1" i="1">
                            <a:effectLst/>
                            <a:latin typeface="Cambria Math" panose="02040503050406030204" pitchFamily="18" charset="0"/>
                            <a:ea typeface="Calibri" panose="020F0502020204030204" pitchFamily="34" charset="0"/>
                            <a:cs typeface="Calibri" panose="020F0502020204030204" pitchFamily="34" charset="0"/>
                          </a:rPr>
                          <m:t>𝜽</m:t>
                        </m:r>
                      </m:num>
                      <m:den>
                        <m:r>
                          <a:rPr lang="es-SV" sz="1800" b="1" i="1">
                            <a:effectLst/>
                            <a:latin typeface="Cambria Math" panose="02040503050406030204" pitchFamily="18" charset="0"/>
                            <a:ea typeface="Calibri" panose="020F0502020204030204" pitchFamily="34" charset="0"/>
                            <a:cs typeface="Calibri" panose="020F0502020204030204" pitchFamily="34" charset="0"/>
                          </a:rPr>
                          <m:t>∆</m:t>
                        </m:r>
                        <m:r>
                          <a:rPr lang="es-SV" sz="1800" b="1" i="1">
                            <a:effectLst/>
                            <a:latin typeface="Cambria Math" panose="02040503050406030204" pitchFamily="18" charset="0"/>
                            <a:ea typeface="Calibri" panose="020F0502020204030204" pitchFamily="34" charset="0"/>
                            <a:cs typeface="Calibri" panose="020F0502020204030204" pitchFamily="34" charset="0"/>
                          </a:rPr>
                          <m:t>𝒕</m:t>
                        </m:r>
                      </m:den>
                    </m:f>
                  </m:oMath>
                </a14:m>
                <a:r>
                  <a:rPr lang="es-SV" sz="1800" b="1" dirty="0">
                    <a:effectLst/>
                    <a:latin typeface="Calibri" panose="020F0502020204030204" pitchFamily="34" charset="0"/>
                    <a:ea typeface="Times New Roman" panose="02020603050405020304" pitchFamily="18" charset="0"/>
                    <a:cs typeface="Calibri" panose="020F0502020204030204" pitchFamily="34" charset="0"/>
                  </a:rPr>
                  <a:t>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SV" sz="1800" dirty="0">
                    <a:effectLst/>
                    <a:latin typeface="Calibri" panose="020F0502020204030204" pitchFamily="34" charset="0"/>
                    <a:ea typeface="Calibri" panose="020F0502020204030204" pitchFamily="34" charset="0"/>
                    <a:cs typeface="Calibri" panose="020F0502020204030204" pitchFamily="34" charset="0"/>
                  </a:rPr>
                  <a:t>Unidades de w: </a:t>
                </a:r>
                <a14:m>
                  <m:oMath xmlns:m="http://schemas.openxmlformats.org/officeDocument/2006/math">
                    <m:f>
                      <m:fPr>
                        <m:ctrlPr>
                          <a:rPr lang="es-SV" sz="1800" i="1">
                            <a:effectLst/>
                            <a:latin typeface="Cambria Math" panose="02040503050406030204" pitchFamily="18" charset="0"/>
                            <a:ea typeface="Calibri" panose="020F0502020204030204" pitchFamily="34" charset="0"/>
                            <a:cs typeface="Calibri" panose="020F0502020204030204" pitchFamily="34" charset="0"/>
                          </a:rPr>
                        </m:ctrlPr>
                      </m:fPr>
                      <m:num>
                        <m:r>
                          <a:rPr lang="es-SV" sz="1800" i="1">
                            <a:effectLst/>
                            <a:latin typeface="Cambria Math" panose="02040503050406030204" pitchFamily="18" charset="0"/>
                            <a:ea typeface="Calibri" panose="020F0502020204030204" pitchFamily="34" charset="0"/>
                            <a:cs typeface="Calibri" panose="020F0502020204030204" pitchFamily="34" charset="0"/>
                          </a:rPr>
                          <m:t>𝑟𝑎𝑑</m:t>
                        </m:r>
                      </m:num>
                      <m:den>
                        <m:r>
                          <a:rPr lang="es-SV" sz="1800" i="1">
                            <a:effectLst/>
                            <a:latin typeface="Cambria Math" panose="02040503050406030204" pitchFamily="18" charset="0"/>
                            <a:ea typeface="Calibri" panose="020F0502020204030204" pitchFamily="34" charset="0"/>
                            <a:cs typeface="Calibri" panose="020F0502020204030204" pitchFamily="34" charset="0"/>
                          </a:rPr>
                          <m:t>𝑠</m:t>
                        </m:r>
                      </m:den>
                    </m:f>
                    <m:r>
                      <a:rPr lang="es-SV" sz="1800" i="1">
                        <a:effectLst/>
                        <a:latin typeface="Cambria Math" panose="02040503050406030204" pitchFamily="18" charset="0"/>
                        <a:ea typeface="Calibri" panose="020F0502020204030204" pitchFamily="34" charset="0"/>
                        <a:cs typeface="Calibri" panose="020F0502020204030204" pitchFamily="34" charset="0"/>
                      </a:rPr>
                      <m:t>=</m:t>
                    </m:r>
                    <m:f>
                      <m:fPr>
                        <m:ctrlPr>
                          <a:rPr lang="es-SV" sz="1800" i="1">
                            <a:effectLst/>
                            <a:latin typeface="Cambria Math" panose="02040503050406030204" pitchFamily="18" charset="0"/>
                            <a:ea typeface="Calibri" panose="020F0502020204030204" pitchFamily="34" charset="0"/>
                            <a:cs typeface="Calibri" panose="020F0502020204030204" pitchFamily="34" charset="0"/>
                          </a:rPr>
                        </m:ctrlPr>
                      </m:fPr>
                      <m:num>
                        <m:r>
                          <a:rPr lang="es-SV" sz="1800" i="1">
                            <a:effectLst/>
                            <a:latin typeface="Cambria Math" panose="02040503050406030204" pitchFamily="18" charset="0"/>
                            <a:ea typeface="Calibri" panose="020F0502020204030204" pitchFamily="34" charset="0"/>
                            <a:cs typeface="Calibri" panose="020F0502020204030204" pitchFamily="34" charset="0"/>
                          </a:rPr>
                          <m:t>1</m:t>
                        </m:r>
                      </m:num>
                      <m:den>
                        <m:r>
                          <a:rPr lang="es-SV" sz="1800" i="1">
                            <a:effectLst/>
                            <a:latin typeface="Cambria Math" panose="02040503050406030204" pitchFamily="18" charset="0"/>
                            <a:ea typeface="Calibri" panose="020F0502020204030204" pitchFamily="34" charset="0"/>
                            <a:cs typeface="Calibri" panose="020F0502020204030204" pitchFamily="34" charset="0"/>
                          </a:rPr>
                          <m:t>𝑠</m:t>
                        </m:r>
                      </m:den>
                    </m:f>
                  </m:oMath>
                </a14:m>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SV" sz="1800" dirty="0">
                    <a:effectLst/>
                    <a:latin typeface="Calibri" panose="020F0502020204030204" pitchFamily="34" charset="0"/>
                    <a:ea typeface="Times New Roman" panose="02020603050405020304" pitchFamily="18" charset="0"/>
                    <a:cs typeface="Calibri" panose="020F0502020204030204" pitchFamily="34" charset="0"/>
                  </a:rPr>
                  <a:t>Nota: el radián es una unidad adimensional, que si se requiere se utiliza, sino no se escribe.</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0" name="CuadroTexto 9">
                <a:extLst>
                  <a:ext uri="{FF2B5EF4-FFF2-40B4-BE49-F238E27FC236}">
                    <a16:creationId xmlns:a16="http://schemas.microsoft.com/office/drawing/2014/main" id="{CEA04BD5-4567-7A45-E0AC-C0DD63A1A1B8}"/>
                  </a:ext>
                </a:extLst>
              </p:cNvPr>
              <p:cNvSpPr txBox="1">
                <a:spLocks noRot="1" noChangeAspect="1" noMove="1" noResize="1" noEditPoints="1" noAdjustHandles="1" noChangeArrowheads="1" noChangeShapeType="1" noTextEdit="1"/>
              </p:cNvSpPr>
              <p:nvPr/>
            </p:nvSpPr>
            <p:spPr>
              <a:xfrm>
                <a:off x="188008" y="1688539"/>
                <a:ext cx="10927223" cy="1528752"/>
              </a:xfrm>
              <a:prstGeom prst="rect">
                <a:avLst/>
              </a:prstGeom>
              <a:blipFill>
                <a:blip r:embed="rId3"/>
                <a:stretch>
                  <a:fillRect l="-502" t="-2789" b="-5179"/>
                </a:stretch>
              </a:blipFill>
            </p:spPr>
            <p:txBody>
              <a:bodyPr/>
              <a:lstStyle/>
              <a:p>
                <a:r>
                  <a:rPr lang="es-SV">
                    <a:noFill/>
                  </a:rPr>
                  <a:t> </a:t>
                </a:r>
              </a:p>
            </p:txBody>
          </p:sp>
        </mc:Fallback>
      </mc:AlternateContent>
      <p:sp>
        <p:nvSpPr>
          <p:cNvPr id="12" name="CuadroTexto 11">
            <a:extLst>
              <a:ext uri="{FF2B5EF4-FFF2-40B4-BE49-F238E27FC236}">
                <a16:creationId xmlns:a16="http://schemas.microsoft.com/office/drawing/2014/main" id="{7A5ECEF3-BA3A-87AC-9A89-DE8A8DE59106}"/>
              </a:ext>
            </a:extLst>
          </p:cNvPr>
          <p:cNvSpPr txBox="1"/>
          <p:nvPr/>
        </p:nvSpPr>
        <p:spPr>
          <a:xfrm>
            <a:off x="188008" y="3265157"/>
            <a:ext cx="6152972" cy="375552"/>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s-SV" sz="1800" dirty="0">
                <a:effectLst/>
                <a:latin typeface="Calibri" panose="020F0502020204030204" pitchFamily="34" charset="0"/>
                <a:ea typeface="Times New Roman" panose="02020603050405020304" pitchFamily="18" charset="0"/>
                <a:cs typeface="Calibri" panose="020F0502020204030204" pitchFamily="34" charset="0"/>
              </a:rPr>
              <a:t>w es la rapidez angular y es constante en el MCU</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4" name="CuadroTexto 13">
                <a:extLst>
                  <a:ext uri="{FF2B5EF4-FFF2-40B4-BE49-F238E27FC236}">
                    <a16:creationId xmlns:a16="http://schemas.microsoft.com/office/drawing/2014/main" id="{69537442-BA68-59D3-1918-2847DA4B0C5A}"/>
                  </a:ext>
                </a:extLst>
              </p:cNvPr>
              <p:cNvSpPr txBox="1"/>
              <p:nvPr/>
            </p:nvSpPr>
            <p:spPr>
              <a:xfrm>
                <a:off x="188007" y="3665489"/>
                <a:ext cx="10998437" cy="967573"/>
              </a:xfrm>
              <a:prstGeom prst="rect">
                <a:avLst/>
              </a:prstGeom>
              <a:noFill/>
            </p:spPr>
            <p:txBody>
              <a:bodyPr wrap="square">
                <a:spAutoFit/>
              </a:bodyPr>
              <a:lstStyle/>
              <a:p>
                <a:pPr marL="342900" indent="-342900">
                  <a:lnSpc>
                    <a:spcPct val="107000"/>
                  </a:lnSpc>
                  <a:buFont typeface="Symbol" panose="05050102010706020507" pitchFamily="18" charset="2"/>
                  <a:buChar char=""/>
                </a:pPr>
                <a:r>
                  <a:rPr lang="es-SV" sz="1800" dirty="0">
                    <a:effectLst/>
                    <a:latin typeface="Calibri" panose="020F0502020204030204" pitchFamily="34" charset="0"/>
                    <a:ea typeface="Times New Roman" panose="02020603050405020304" pitchFamily="18" charset="0"/>
                    <a:cs typeface="Calibri" panose="020F0502020204030204" pitchFamily="34" charset="0"/>
                  </a:rPr>
                  <a:t>En cada instante existe una velocidad lineal, que es la velocidad que tendría la partícula, si la causa que produce que el objeto se mueve en trayectoria circular desapareciera. Por ejemplo, si fuera una cuerda la que sostiene la partícula y ésta se rompiera.                </a:t>
                </a:r>
                <a14:m>
                  <m:oMath xmlns:m="http://schemas.openxmlformats.org/officeDocument/2006/math">
                    <m:r>
                      <a:rPr lang="es-SV" sz="1800" b="1" i="1" smtClean="0">
                        <a:effectLst/>
                        <a:latin typeface="Cambria Math" panose="02040503050406030204" pitchFamily="18" charset="0"/>
                        <a:ea typeface="Calibri" panose="020F0502020204030204" pitchFamily="34" charset="0"/>
                        <a:cs typeface="Calibri" panose="020F0502020204030204" pitchFamily="34" charset="0"/>
                      </a:rPr>
                      <m:t>𝒗</m:t>
                    </m:r>
                    <m:r>
                      <a:rPr lang="es-SV" sz="1800" b="1" i="1" smtClean="0">
                        <a:effectLst/>
                        <a:latin typeface="Cambria Math" panose="02040503050406030204" pitchFamily="18" charset="0"/>
                        <a:ea typeface="Calibri" panose="020F0502020204030204" pitchFamily="34" charset="0"/>
                        <a:cs typeface="Calibri" panose="020F0502020204030204" pitchFamily="34" charset="0"/>
                      </a:rPr>
                      <m:t>=</m:t>
                    </m:r>
                    <m:r>
                      <a:rPr lang="es-SV" sz="1800" b="1" i="1" smtClean="0">
                        <a:effectLst/>
                        <a:latin typeface="Cambria Math" panose="02040503050406030204" pitchFamily="18" charset="0"/>
                        <a:ea typeface="Calibri" panose="020F0502020204030204" pitchFamily="34" charset="0"/>
                        <a:cs typeface="Calibri" panose="020F0502020204030204" pitchFamily="34" charset="0"/>
                      </a:rPr>
                      <m:t>𝒘𝒓</m:t>
                    </m:r>
                  </m:oMath>
                </a14:m>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4" name="CuadroTexto 13">
                <a:extLst>
                  <a:ext uri="{FF2B5EF4-FFF2-40B4-BE49-F238E27FC236}">
                    <a16:creationId xmlns:a16="http://schemas.microsoft.com/office/drawing/2014/main" id="{69537442-BA68-59D3-1918-2847DA4B0C5A}"/>
                  </a:ext>
                </a:extLst>
              </p:cNvPr>
              <p:cNvSpPr txBox="1">
                <a:spLocks noRot="1" noChangeAspect="1" noMove="1" noResize="1" noEditPoints="1" noAdjustHandles="1" noChangeArrowheads="1" noChangeShapeType="1" noTextEdit="1"/>
              </p:cNvSpPr>
              <p:nvPr/>
            </p:nvSpPr>
            <p:spPr>
              <a:xfrm>
                <a:off x="188007" y="3665489"/>
                <a:ext cx="10998437" cy="967573"/>
              </a:xfrm>
              <a:prstGeom prst="rect">
                <a:avLst/>
              </a:prstGeom>
              <a:blipFill>
                <a:blip r:embed="rId4"/>
                <a:stretch>
                  <a:fillRect l="-499" t="-3774" r="-111" b="-8805"/>
                </a:stretch>
              </a:blipFill>
            </p:spPr>
            <p:txBody>
              <a:bodyPr/>
              <a:lstStyle/>
              <a:p>
                <a:r>
                  <a:rPr lang="es-SV">
                    <a:noFill/>
                  </a:rPr>
                  <a:t> </a:t>
                </a:r>
              </a:p>
            </p:txBody>
          </p:sp>
        </mc:Fallback>
      </mc:AlternateContent>
      <mc:AlternateContent xmlns:mc="http://schemas.openxmlformats.org/markup-compatibility/2006">
        <mc:Choice xmlns:a14="http://schemas.microsoft.com/office/drawing/2010/main" Requires="a14">
          <p:sp>
            <p:nvSpPr>
              <p:cNvPr id="16" name="CuadroTexto 15">
                <a:extLst>
                  <a:ext uri="{FF2B5EF4-FFF2-40B4-BE49-F238E27FC236}">
                    <a16:creationId xmlns:a16="http://schemas.microsoft.com/office/drawing/2014/main" id="{05E6B6AF-6247-7383-2A4E-3307FE8FAA59}"/>
                  </a:ext>
                </a:extLst>
              </p:cNvPr>
              <p:cNvSpPr txBox="1"/>
              <p:nvPr/>
            </p:nvSpPr>
            <p:spPr>
              <a:xfrm>
                <a:off x="239282" y="4905830"/>
                <a:ext cx="11288995" cy="1148199"/>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s-SV" sz="1800" dirty="0">
                    <a:effectLst/>
                    <a:latin typeface="Calibri" panose="020F0502020204030204" pitchFamily="34" charset="0"/>
                    <a:ea typeface="Calibri" panose="020F0502020204030204" pitchFamily="34" charset="0"/>
                    <a:cs typeface="Calibri" panose="020F0502020204030204" pitchFamily="34" charset="0"/>
                  </a:rPr>
                  <a:t>En cada instante hay un efecto de esa fuerza que provoca que la partícula se mueva en la trayectoria circular llamada “aceleración radial” o “aceleración centrípeta”.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14:m>
                  <m:oMath xmlns:m="http://schemas.openxmlformats.org/officeDocument/2006/math">
                    <m:sSub>
                      <m:sSubPr>
                        <m:ctrlPr>
                          <a:rPr lang="es-SV" sz="1800" b="1" i="1">
                            <a:effectLst/>
                            <a:latin typeface="Cambria Math" panose="02040503050406030204" pitchFamily="18" charset="0"/>
                            <a:ea typeface="Calibri" panose="020F0502020204030204" pitchFamily="34" charset="0"/>
                            <a:cs typeface="Calibri" panose="020F0502020204030204" pitchFamily="34" charset="0"/>
                          </a:rPr>
                        </m:ctrlPr>
                      </m:sSubPr>
                      <m:e>
                        <m:r>
                          <a:rPr lang="es-SV" sz="1800" b="1" i="1">
                            <a:effectLst/>
                            <a:latin typeface="Cambria Math" panose="02040503050406030204" pitchFamily="18" charset="0"/>
                            <a:ea typeface="Calibri" panose="020F0502020204030204" pitchFamily="34" charset="0"/>
                            <a:cs typeface="Calibri" panose="020F0502020204030204" pitchFamily="34" charset="0"/>
                          </a:rPr>
                          <m:t>𝒂</m:t>
                        </m:r>
                      </m:e>
                      <m:sub>
                        <m:r>
                          <a:rPr lang="es-SV" sz="1800" b="1" i="1">
                            <a:effectLst/>
                            <a:latin typeface="Cambria Math" panose="02040503050406030204" pitchFamily="18" charset="0"/>
                            <a:ea typeface="Calibri" panose="020F0502020204030204" pitchFamily="34" charset="0"/>
                            <a:cs typeface="Calibri" panose="020F0502020204030204" pitchFamily="34" charset="0"/>
                          </a:rPr>
                          <m:t>𝒓</m:t>
                        </m:r>
                      </m:sub>
                    </m:sSub>
                    <m:r>
                      <a:rPr lang="es-SV" sz="1800" b="1" i="1">
                        <a:effectLst/>
                        <a:latin typeface="Cambria Math" panose="02040503050406030204" pitchFamily="18" charset="0"/>
                        <a:ea typeface="Calibri" panose="020F0502020204030204" pitchFamily="34" charset="0"/>
                        <a:cs typeface="Calibri" panose="020F0502020204030204" pitchFamily="34" charset="0"/>
                      </a:rPr>
                      <m:t>=</m:t>
                    </m:r>
                    <m:sSup>
                      <m:sSupPr>
                        <m:ctrlPr>
                          <a:rPr lang="es-SV" sz="1800" b="1" i="1">
                            <a:effectLst/>
                            <a:latin typeface="Cambria Math" panose="02040503050406030204" pitchFamily="18" charset="0"/>
                            <a:ea typeface="Calibri" panose="020F0502020204030204" pitchFamily="34" charset="0"/>
                            <a:cs typeface="Calibri" panose="020F0502020204030204" pitchFamily="34" charset="0"/>
                          </a:rPr>
                        </m:ctrlPr>
                      </m:sSupPr>
                      <m:e>
                        <m:r>
                          <a:rPr lang="es-SV" sz="1800" b="1" i="1">
                            <a:effectLst/>
                            <a:latin typeface="Cambria Math" panose="02040503050406030204" pitchFamily="18" charset="0"/>
                            <a:ea typeface="Calibri" panose="020F0502020204030204" pitchFamily="34" charset="0"/>
                            <a:cs typeface="Calibri" panose="020F0502020204030204" pitchFamily="34" charset="0"/>
                          </a:rPr>
                          <m:t>𝒘</m:t>
                        </m:r>
                      </m:e>
                      <m:sup>
                        <m:r>
                          <a:rPr lang="es-SV" sz="1800" b="1" i="1">
                            <a:effectLst/>
                            <a:latin typeface="Cambria Math" panose="02040503050406030204" pitchFamily="18" charset="0"/>
                            <a:ea typeface="Calibri" panose="020F0502020204030204" pitchFamily="34" charset="0"/>
                            <a:cs typeface="Calibri" panose="020F0502020204030204" pitchFamily="34" charset="0"/>
                          </a:rPr>
                          <m:t>𝟐</m:t>
                        </m:r>
                      </m:sup>
                    </m:sSup>
                    <m:r>
                      <a:rPr lang="es-SV" sz="1800" b="1" i="1">
                        <a:effectLst/>
                        <a:latin typeface="Cambria Math" panose="02040503050406030204" pitchFamily="18" charset="0"/>
                        <a:ea typeface="Calibri" panose="020F0502020204030204" pitchFamily="34" charset="0"/>
                        <a:cs typeface="Calibri" panose="020F0502020204030204" pitchFamily="34" charset="0"/>
                      </a:rPr>
                      <m:t>𝒓</m:t>
                    </m:r>
                  </m:oMath>
                </a14:m>
                <a:r>
                  <a:rPr lang="es-SV" sz="1800" b="1" dirty="0">
                    <a:effectLst/>
                    <a:latin typeface="Calibri" panose="020F0502020204030204" pitchFamily="34" charset="0"/>
                    <a:ea typeface="Times New Roman" panose="02020603050405020304" pitchFamily="18" charset="0"/>
                    <a:cs typeface="Calibri" panose="020F0502020204030204" pitchFamily="34" charset="0"/>
                  </a:rPr>
                  <a:t>     </a:t>
                </a:r>
                <a:r>
                  <a:rPr lang="es-SV" sz="1800" b="1" dirty="0" err="1">
                    <a:effectLst/>
                    <a:latin typeface="Calibri" panose="020F0502020204030204" pitchFamily="34" charset="0"/>
                    <a:ea typeface="Times New Roman" panose="02020603050405020304" pitchFamily="18" charset="0"/>
                    <a:cs typeface="Calibri" panose="020F0502020204030204" pitchFamily="34" charset="0"/>
                  </a:rPr>
                  <a:t>ó</a:t>
                </a:r>
                <a:r>
                  <a:rPr lang="es-SV" sz="1800" b="1" dirty="0">
                    <a:effectLst/>
                    <a:latin typeface="Calibri" panose="020F0502020204030204" pitchFamily="34" charset="0"/>
                    <a:ea typeface="Times New Roman" panose="02020603050405020304" pitchFamily="18" charset="0"/>
                    <a:cs typeface="Calibri" panose="020F0502020204030204" pitchFamily="34" charset="0"/>
                  </a:rPr>
                  <a:t>    </a:t>
                </a:r>
                <a14:m>
                  <m:oMath xmlns:m="http://schemas.openxmlformats.org/officeDocument/2006/math">
                    <m:sSub>
                      <m:sSubPr>
                        <m:ctrlPr>
                          <a:rPr lang="es-SV" sz="1800" b="1" i="1">
                            <a:effectLst/>
                            <a:latin typeface="Cambria Math" panose="02040503050406030204" pitchFamily="18" charset="0"/>
                            <a:ea typeface="Times New Roman" panose="02020603050405020304" pitchFamily="18" charset="0"/>
                            <a:cs typeface="Calibri" panose="020F0502020204030204" pitchFamily="34" charset="0"/>
                          </a:rPr>
                        </m:ctrlPr>
                      </m:sSubPr>
                      <m:e>
                        <m:r>
                          <a:rPr lang="es-SV" sz="1800" b="1" i="1">
                            <a:effectLst/>
                            <a:latin typeface="Cambria Math" panose="02040503050406030204" pitchFamily="18" charset="0"/>
                            <a:ea typeface="Times New Roman" panose="02020603050405020304" pitchFamily="18" charset="0"/>
                            <a:cs typeface="Calibri" panose="020F0502020204030204" pitchFamily="34" charset="0"/>
                          </a:rPr>
                          <m:t>𝒂</m:t>
                        </m:r>
                      </m:e>
                      <m:sub>
                        <m:r>
                          <a:rPr lang="es-SV" sz="1800" b="1" i="1">
                            <a:effectLst/>
                            <a:latin typeface="Cambria Math" panose="02040503050406030204" pitchFamily="18" charset="0"/>
                            <a:ea typeface="Times New Roman" panose="02020603050405020304" pitchFamily="18" charset="0"/>
                            <a:cs typeface="Calibri" panose="020F0502020204030204" pitchFamily="34" charset="0"/>
                          </a:rPr>
                          <m:t>𝒓</m:t>
                        </m:r>
                      </m:sub>
                    </m:sSub>
                    <m:r>
                      <a:rPr lang="es-SV" sz="1800" b="1" i="1">
                        <a:effectLst/>
                        <a:latin typeface="Cambria Math" panose="02040503050406030204" pitchFamily="18" charset="0"/>
                        <a:ea typeface="Times New Roman" panose="02020603050405020304" pitchFamily="18" charset="0"/>
                        <a:cs typeface="Calibri" panose="020F0502020204030204" pitchFamily="34" charset="0"/>
                      </a:rPr>
                      <m:t>=</m:t>
                    </m:r>
                    <m:f>
                      <m:fPr>
                        <m:ctrlPr>
                          <a:rPr lang="es-SV" sz="1800" b="1" i="1">
                            <a:effectLst/>
                            <a:latin typeface="Cambria Math" panose="02040503050406030204" pitchFamily="18" charset="0"/>
                            <a:ea typeface="Times New Roman" panose="02020603050405020304" pitchFamily="18" charset="0"/>
                            <a:cs typeface="Calibri" panose="020F0502020204030204" pitchFamily="34" charset="0"/>
                          </a:rPr>
                        </m:ctrlPr>
                      </m:fPr>
                      <m:num>
                        <m:sSup>
                          <m:sSupPr>
                            <m:ctrlPr>
                              <a:rPr lang="es-SV" sz="1800" b="1" i="1">
                                <a:effectLst/>
                                <a:latin typeface="Cambria Math" panose="02040503050406030204" pitchFamily="18" charset="0"/>
                                <a:ea typeface="Times New Roman" panose="02020603050405020304" pitchFamily="18" charset="0"/>
                                <a:cs typeface="Calibri" panose="020F0502020204030204" pitchFamily="34" charset="0"/>
                              </a:rPr>
                            </m:ctrlPr>
                          </m:sSupPr>
                          <m:e>
                            <m:r>
                              <a:rPr lang="es-SV" sz="1800" b="1" i="1">
                                <a:effectLst/>
                                <a:latin typeface="Cambria Math" panose="02040503050406030204" pitchFamily="18" charset="0"/>
                                <a:ea typeface="Times New Roman" panose="02020603050405020304" pitchFamily="18" charset="0"/>
                                <a:cs typeface="Calibri" panose="020F0502020204030204" pitchFamily="34" charset="0"/>
                              </a:rPr>
                              <m:t>𝒗</m:t>
                            </m:r>
                          </m:e>
                          <m:sup>
                            <m:r>
                              <a:rPr lang="es-SV" sz="1800" b="1" i="1">
                                <a:effectLst/>
                                <a:latin typeface="Cambria Math" panose="02040503050406030204" pitchFamily="18" charset="0"/>
                                <a:ea typeface="Times New Roman" panose="02020603050405020304" pitchFamily="18" charset="0"/>
                                <a:cs typeface="Calibri" panose="020F0502020204030204" pitchFamily="34" charset="0"/>
                              </a:rPr>
                              <m:t>𝟐</m:t>
                            </m:r>
                          </m:sup>
                        </m:sSup>
                      </m:num>
                      <m:den>
                        <m:r>
                          <a:rPr lang="es-SV" sz="1800" b="1" i="1">
                            <a:effectLst/>
                            <a:latin typeface="Cambria Math" panose="02040503050406030204" pitchFamily="18" charset="0"/>
                            <a:ea typeface="Times New Roman" panose="02020603050405020304" pitchFamily="18" charset="0"/>
                            <a:cs typeface="Calibri" panose="020F0502020204030204" pitchFamily="34" charset="0"/>
                          </a:rPr>
                          <m:t>𝒓</m:t>
                        </m:r>
                      </m:den>
                    </m:f>
                  </m:oMath>
                </a14:m>
                <a:endParaRPr lang="es-SV" dirty="0"/>
              </a:p>
            </p:txBody>
          </p:sp>
        </mc:Choice>
        <mc:Fallback>
          <p:sp>
            <p:nvSpPr>
              <p:cNvPr id="16" name="CuadroTexto 15">
                <a:extLst>
                  <a:ext uri="{FF2B5EF4-FFF2-40B4-BE49-F238E27FC236}">
                    <a16:creationId xmlns:a16="http://schemas.microsoft.com/office/drawing/2014/main" id="{05E6B6AF-6247-7383-2A4E-3307FE8FAA59}"/>
                  </a:ext>
                </a:extLst>
              </p:cNvPr>
              <p:cNvSpPr txBox="1">
                <a:spLocks noRot="1" noChangeAspect="1" noMove="1" noResize="1" noEditPoints="1" noAdjustHandles="1" noChangeArrowheads="1" noChangeShapeType="1" noTextEdit="1"/>
              </p:cNvSpPr>
              <p:nvPr/>
            </p:nvSpPr>
            <p:spPr>
              <a:xfrm>
                <a:off x="239282" y="4905830"/>
                <a:ext cx="11288995" cy="1148199"/>
              </a:xfrm>
              <a:prstGeom prst="rect">
                <a:avLst/>
              </a:prstGeom>
              <a:blipFill>
                <a:blip r:embed="rId5"/>
                <a:stretch>
                  <a:fillRect l="-432" t="-3723" b="-3191"/>
                </a:stretch>
              </a:blipFill>
            </p:spPr>
            <p:txBody>
              <a:bodyPr/>
              <a:lstStyle/>
              <a:p>
                <a:r>
                  <a:rPr lang="es-SV">
                    <a:noFill/>
                  </a:rPr>
                  <a:t> </a:t>
                </a:r>
              </a:p>
            </p:txBody>
          </p:sp>
        </mc:Fallback>
      </mc:AlternateContent>
    </p:spTree>
    <p:extLst>
      <p:ext uri="{BB962C8B-B14F-4D97-AF65-F5344CB8AC3E}">
        <p14:creationId xmlns:p14="http://schemas.microsoft.com/office/powerpoint/2010/main" val="2820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p:bldP spid="10" grpId="0"/>
      <p:bldP spid="12" grpId="0"/>
      <p:bldP spid="14" grpId="0"/>
      <p:bldP spid="16"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305</Words>
  <Application>Microsoft Office PowerPoint</Application>
  <PresentationFormat>Panorámica</PresentationFormat>
  <Paragraphs>15</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Cambria Math</vt:lpstr>
      <vt:lpstr>Symbol</vt:lpstr>
      <vt:lpstr>Times New Roman</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14</cp:revision>
  <dcterms:created xsi:type="dcterms:W3CDTF">2023-10-27T00:51:22Z</dcterms:created>
  <dcterms:modified xsi:type="dcterms:W3CDTF">2024-01-19T15:18:22Z</dcterms:modified>
</cp:coreProperties>
</file>