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ECC514-7645-BC28-9661-2888E62F8A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a:extLst>
              <a:ext uri="{FF2B5EF4-FFF2-40B4-BE49-F238E27FC236}">
                <a16:creationId xmlns:a16="http://schemas.microsoft.com/office/drawing/2014/main" id="{5847859D-6676-BC22-CFA3-A555ED5FD4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a:extLst>
              <a:ext uri="{FF2B5EF4-FFF2-40B4-BE49-F238E27FC236}">
                <a16:creationId xmlns:a16="http://schemas.microsoft.com/office/drawing/2014/main" id="{12364248-F4F9-5548-0724-EDE74864C8A9}"/>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5" name="Marcador de pie de página 4">
            <a:extLst>
              <a:ext uri="{FF2B5EF4-FFF2-40B4-BE49-F238E27FC236}">
                <a16:creationId xmlns:a16="http://schemas.microsoft.com/office/drawing/2014/main" id="{F12C8A74-7D84-928D-68FC-B458A73D558C}"/>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FB3F7FB6-9C4E-3610-6DCE-EC396DC0B7A9}"/>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339865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D0FC15-CCA1-6207-1AA2-AA2E92AD91E5}"/>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88C3B033-7BC0-834B-4036-26EFCD5E0699}"/>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9255CEE9-CDD4-7414-0659-8BE1ED0E6664}"/>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5" name="Marcador de pie de página 4">
            <a:extLst>
              <a:ext uri="{FF2B5EF4-FFF2-40B4-BE49-F238E27FC236}">
                <a16:creationId xmlns:a16="http://schemas.microsoft.com/office/drawing/2014/main" id="{5BF82286-A596-92C9-C4E5-F5019B61647E}"/>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EB073850-2738-7053-7ED7-D7E4D833CEB4}"/>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053837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CC1B99E-2222-ABCC-0108-F673F2ECFF8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a:extLst>
              <a:ext uri="{FF2B5EF4-FFF2-40B4-BE49-F238E27FC236}">
                <a16:creationId xmlns:a16="http://schemas.microsoft.com/office/drawing/2014/main" id="{B39632D8-C0A4-B481-F1E4-D92493E075B8}"/>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2422A2E8-CB32-D276-8566-7208F4BEBFF3}"/>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5" name="Marcador de pie de página 4">
            <a:extLst>
              <a:ext uri="{FF2B5EF4-FFF2-40B4-BE49-F238E27FC236}">
                <a16:creationId xmlns:a16="http://schemas.microsoft.com/office/drawing/2014/main" id="{2EB55246-3F53-C3BE-68E7-9EFF79DF7323}"/>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C36BA6E0-D8F6-F66D-C7CA-AAF9536C2AE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408389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B3026-FEC3-01F7-7632-F76435D3AA2C}"/>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52C586A-1DDF-36B9-4166-6A706804C13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8ED8641D-356B-EB11-1B27-AE7DBB02B1BC}"/>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5" name="Marcador de pie de página 4">
            <a:extLst>
              <a:ext uri="{FF2B5EF4-FFF2-40B4-BE49-F238E27FC236}">
                <a16:creationId xmlns:a16="http://schemas.microsoft.com/office/drawing/2014/main" id="{3AB41E3B-06D8-C48D-3662-7D39402E37B6}"/>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8ED8C61-72AB-7013-1328-B8F58F5D284A}"/>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238525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4710A6-4BB6-4078-B39E-B1D3E94C67E9}"/>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B746C3C1-4D78-CE47-ECA7-12266CB65D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AA2441B-DDB4-9714-B260-9785FB3BA58C}"/>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5" name="Marcador de pie de página 4">
            <a:extLst>
              <a:ext uri="{FF2B5EF4-FFF2-40B4-BE49-F238E27FC236}">
                <a16:creationId xmlns:a16="http://schemas.microsoft.com/office/drawing/2014/main" id="{F8509A49-8B0E-5099-F43D-C87576E56088}"/>
              </a:ext>
            </a:extLst>
          </p:cNvPr>
          <p:cNvSpPr>
            <a:spLocks noGrp="1"/>
          </p:cNvSpPr>
          <p:nvPr>
            <p:ph type="ftr" sz="quarter" idx="11"/>
          </p:nvPr>
        </p:nvSpPr>
        <p:spPr/>
        <p:txBody>
          <a:bodyPr/>
          <a:lstStyle/>
          <a:p>
            <a:endParaRPr lang="es-SV"/>
          </a:p>
        </p:txBody>
      </p:sp>
      <p:sp>
        <p:nvSpPr>
          <p:cNvPr id="6" name="Marcador de número de diapositiva 5">
            <a:extLst>
              <a:ext uri="{FF2B5EF4-FFF2-40B4-BE49-F238E27FC236}">
                <a16:creationId xmlns:a16="http://schemas.microsoft.com/office/drawing/2014/main" id="{26B6196A-1E06-2F54-17BF-FADD945CB235}"/>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208098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C0F371-1A76-E6D7-1E1D-0BD60395FB50}"/>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2C6A5E95-D116-BEB0-7A92-025B8329D90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a:extLst>
              <a:ext uri="{FF2B5EF4-FFF2-40B4-BE49-F238E27FC236}">
                <a16:creationId xmlns:a16="http://schemas.microsoft.com/office/drawing/2014/main" id="{73F47832-B5D8-3FE8-696A-BDFB1DB2388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a:extLst>
              <a:ext uri="{FF2B5EF4-FFF2-40B4-BE49-F238E27FC236}">
                <a16:creationId xmlns:a16="http://schemas.microsoft.com/office/drawing/2014/main" id="{37E041E1-B84B-8D0B-7C11-46B9E8FA2F65}"/>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6" name="Marcador de pie de página 5">
            <a:extLst>
              <a:ext uri="{FF2B5EF4-FFF2-40B4-BE49-F238E27FC236}">
                <a16:creationId xmlns:a16="http://schemas.microsoft.com/office/drawing/2014/main" id="{E205F3FA-BE71-3A6F-068B-B7CF9C704230}"/>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1ED5334F-EBFD-26CE-8399-B8DCCE13C72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583944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2F78BA-5632-36EA-A976-6E7FFD45B72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A2B48C2A-9560-9E15-5D0C-F8E814920A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F8FEC13-2BDE-93E5-9ED7-FB12105EF82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a:extLst>
              <a:ext uri="{FF2B5EF4-FFF2-40B4-BE49-F238E27FC236}">
                <a16:creationId xmlns:a16="http://schemas.microsoft.com/office/drawing/2014/main" id="{D5A6E5CE-C2D5-69F5-69AE-418FF3CFA8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AC6BE11-CE23-8DAD-491D-F419E74FE02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a:extLst>
              <a:ext uri="{FF2B5EF4-FFF2-40B4-BE49-F238E27FC236}">
                <a16:creationId xmlns:a16="http://schemas.microsoft.com/office/drawing/2014/main" id="{EF15A27A-2428-A82D-6B53-55FE5BF8468F}"/>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8" name="Marcador de pie de página 7">
            <a:extLst>
              <a:ext uri="{FF2B5EF4-FFF2-40B4-BE49-F238E27FC236}">
                <a16:creationId xmlns:a16="http://schemas.microsoft.com/office/drawing/2014/main" id="{403E156F-8518-8CC8-E758-A114C579C13D}"/>
              </a:ext>
            </a:extLst>
          </p:cNvPr>
          <p:cNvSpPr>
            <a:spLocks noGrp="1"/>
          </p:cNvSpPr>
          <p:nvPr>
            <p:ph type="ftr" sz="quarter" idx="11"/>
          </p:nvPr>
        </p:nvSpPr>
        <p:spPr/>
        <p:txBody>
          <a:bodyPr/>
          <a:lstStyle/>
          <a:p>
            <a:endParaRPr lang="es-SV"/>
          </a:p>
        </p:txBody>
      </p:sp>
      <p:sp>
        <p:nvSpPr>
          <p:cNvPr id="9" name="Marcador de número de diapositiva 8">
            <a:extLst>
              <a:ext uri="{FF2B5EF4-FFF2-40B4-BE49-F238E27FC236}">
                <a16:creationId xmlns:a16="http://schemas.microsoft.com/office/drawing/2014/main" id="{13BFBF1B-B300-EF95-FF55-483FBE92D207}"/>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33555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337425-9307-DF46-FE41-E2E328708AFE}"/>
              </a:ext>
            </a:extLst>
          </p:cNvPr>
          <p:cNvSpPr>
            <a:spLocks noGrp="1"/>
          </p:cNvSpPr>
          <p:nvPr>
            <p:ph type="title"/>
          </p:nvPr>
        </p:nvSpPr>
        <p:spPr/>
        <p:txBody>
          <a:bodyPr/>
          <a:lstStyle/>
          <a:p>
            <a:r>
              <a:rPr lang="es-ES"/>
              <a:t>Haga clic para modificar el estilo de título del patrón</a:t>
            </a:r>
            <a:endParaRPr lang="es-SV"/>
          </a:p>
        </p:txBody>
      </p:sp>
      <p:sp>
        <p:nvSpPr>
          <p:cNvPr id="3" name="Marcador de fecha 2">
            <a:extLst>
              <a:ext uri="{FF2B5EF4-FFF2-40B4-BE49-F238E27FC236}">
                <a16:creationId xmlns:a16="http://schemas.microsoft.com/office/drawing/2014/main" id="{7D5724DD-6F30-AEF0-AC28-3780696486E4}"/>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4" name="Marcador de pie de página 3">
            <a:extLst>
              <a:ext uri="{FF2B5EF4-FFF2-40B4-BE49-F238E27FC236}">
                <a16:creationId xmlns:a16="http://schemas.microsoft.com/office/drawing/2014/main" id="{E125AFF8-80F9-4C87-570D-299E50AF18A2}"/>
              </a:ext>
            </a:extLst>
          </p:cNvPr>
          <p:cNvSpPr>
            <a:spLocks noGrp="1"/>
          </p:cNvSpPr>
          <p:nvPr>
            <p:ph type="ftr" sz="quarter" idx="11"/>
          </p:nvPr>
        </p:nvSpPr>
        <p:spPr/>
        <p:txBody>
          <a:bodyPr/>
          <a:lstStyle/>
          <a:p>
            <a:endParaRPr lang="es-SV"/>
          </a:p>
        </p:txBody>
      </p:sp>
      <p:sp>
        <p:nvSpPr>
          <p:cNvPr id="5" name="Marcador de número de diapositiva 4">
            <a:extLst>
              <a:ext uri="{FF2B5EF4-FFF2-40B4-BE49-F238E27FC236}">
                <a16:creationId xmlns:a16="http://schemas.microsoft.com/office/drawing/2014/main" id="{2EA2683F-7F0A-5B47-A87E-4BC820BBAC9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84540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678F9DF-F59F-778B-F503-34B302BCC1EA}"/>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3" name="Marcador de pie de página 2">
            <a:extLst>
              <a:ext uri="{FF2B5EF4-FFF2-40B4-BE49-F238E27FC236}">
                <a16:creationId xmlns:a16="http://schemas.microsoft.com/office/drawing/2014/main" id="{52CD8674-1C8C-039C-3E13-B6BC6A6543D4}"/>
              </a:ext>
            </a:extLst>
          </p:cNvPr>
          <p:cNvSpPr>
            <a:spLocks noGrp="1"/>
          </p:cNvSpPr>
          <p:nvPr>
            <p:ph type="ftr" sz="quarter" idx="11"/>
          </p:nvPr>
        </p:nvSpPr>
        <p:spPr/>
        <p:txBody>
          <a:bodyPr/>
          <a:lstStyle/>
          <a:p>
            <a:endParaRPr lang="es-SV"/>
          </a:p>
        </p:txBody>
      </p:sp>
      <p:sp>
        <p:nvSpPr>
          <p:cNvPr id="4" name="Marcador de número de diapositiva 3">
            <a:extLst>
              <a:ext uri="{FF2B5EF4-FFF2-40B4-BE49-F238E27FC236}">
                <a16:creationId xmlns:a16="http://schemas.microsoft.com/office/drawing/2014/main" id="{FF5C5161-61D2-EAED-3320-D7234C95FCA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216981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DF34B7-CDDD-E590-1172-B03260FD293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a:extLst>
              <a:ext uri="{FF2B5EF4-FFF2-40B4-BE49-F238E27FC236}">
                <a16:creationId xmlns:a16="http://schemas.microsoft.com/office/drawing/2014/main" id="{C4766729-7F65-2B79-13B7-1FDD7CD89A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a:extLst>
              <a:ext uri="{FF2B5EF4-FFF2-40B4-BE49-F238E27FC236}">
                <a16:creationId xmlns:a16="http://schemas.microsoft.com/office/drawing/2014/main" id="{E18E064E-397B-46C3-DA24-3956AEAE7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D5D5E45-BD7D-A158-6143-696CFA5E8363}"/>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6" name="Marcador de pie de página 5">
            <a:extLst>
              <a:ext uri="{FF2B5EF4-FFF2-40B4-BE49-F238E27FC236}">
                <a16:creationId xmlns:a16="http://schemas.microsoft.com/office/drawing/2014/main" id="{FDAA0764-D758-48A5-0A23-01C1889DC3BE}"/>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882B1B9D-5482-30F3-4858-828B67A27243}"/>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176342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F298F4-F6E4-C700-2233-66A12873E16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a:extLst>
              <a:ext uri="{FF2B5EF4-FFF2-40B4-BE49-F238E27FC236}">
                <a16:creationId xmlns:a16="http://schemas.microsoft.com/office/drawing/2014/main" id="{F53553A4-77DC-89DF-A7B3-5CDA6A8CAE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a:extLst>
              <a:ext uri="{FF2B5EF4-FFF2-40B4-BE49-F238E27FC236}">
                <a16:creationId xmlns:a16="http://schemas.microsoft.com/office/drawing/2014/main" id="{DD5C3082-045F-05C5-3905-43A67570D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85AF4ABE-1758-081E-2920-5A4D00A3042A}"/>
              </a:ext>
            </a:extLst>
          </p:cNvPr>
          <p:cNvSpPr>
            <a:spLocks noGrp="1"/>
          </p:cNvSpPr>
          <p:nvPr>
            <p:ph type="dt" sz="half" idx="10"/>
          </p:nvPr>
        </p:nvSpPr>
        <p:spPr/>
        <p:txBody>
          <a:bodyPr/>
          <a:lstStyle/>
          <a:p>
            <a:fld id="{583992F1-720D-40EA-87F6-12F268946C49}" type="datetimeFigureOut">
              <a:rPr lang="es-SV" smtClean="0"/>
              <a:t>7/2/2024</a:t>
            </a:fld>
            <a:endParaRPr lang="es-SV"/>
          </a:p>
        </p:txBody>
      </p:sp>
      <p:sp>
        <p:nvSpPr>
          <p:cNvPr id="6" name="Marcador de pie de página 5">
            <a:extLst>
              <a:ext uri="{FF2B5EF4-FFF2-40B4-BE49-F238E27FC236}">
                <a16:creationId xmlns:a16="http://schemas.microsoft.com/office/drawing/2014/main" id="{522F55D8-500E-A2C7-DB24-68B8F791C451}"/>
              </a:ext>
            </a:extLst>
          </p:cNvPr>
          <p:cNvSpPr>
            <a:spLocks noGrp="1"/>
          </p:cNvSpPr>
          <p:nvPr>
            <p:ph type="ftr" sz="quarter" idx="11"/>
          </p:nvPr>
        </p:nvSpPr>
        <p:spPr/>
        <p:txBody>
          <a:bodyPr/>
          <a:lstStyle/>
          <a:p>
            <a:endParaRPr lang="es-SV"/>
          </a:p>
        </p:txBody>
      </p:sp>
      <p:sp>
        <p:nvSpPr>
          <p:cNvPr id="7" name="Marcador de número de diapositiva 6">
            <a:extLst>
              <a:ext uri="{FF2B5EF4-FFF2-40B4-BE49-F238E27FC236}">
                <a16:creationId xmlns:a16="http://schemas.microsoft.com/office/drawing/2014/main" id="{7C616411-1979-7FE6-4955-5FFC2EC01A56}"/>
              </a:ext>
            </a:extLst>
          </p:cNvPr>
          <p:cNvSpPr>
            <a:spLocks noGrp="1"/>
          </p:cNvSpPr>
          <p:nvPr>
            <p:ph type="sldNum" sz="quarter" idx="12"/>
          </p:nvPr>
        </p:nvSpPr>
        <p:spPr/>
        <p:txBody>
          <a:bodyPr/>
          <a:lstStyle/>
          <a:p>
            <a:fld id="{E3A1CC34-12E7-4208-B247-25AE5DEDE26D}" type="slidenum">
              <a:rPr lang="es-SV" smtClean="0"/>
              <a:t>‹Nº›</a:t>
            </a:fld>
            <a:endParaRPr lang="es-SV"/>
          </a:p>
        </p:txBody>
      </p:sp>
    </p:spTree>
    <p:extLst>
      <p:ext uri="{BB962C8B-B14F-4D97-AF65-F5344CB8AC3E}">
        <p14:creationId xmlns:p14="http://schemas.microsoft.com/office/powerpoint/2010/main" val="3181502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577D8B9-BAE5-DCEB-7900-49FBB0ED2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a:extLst>
              <a:ext uri="{FF2B5EF4-FFF2-40B4-BE49-F238E27FC236}">
                <a16:creationId xmlns:a16="http://schemas.microsoft.com/office/drawing/2014/main" id="{685527E7-AD39-A225-4045-2849B612F0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a:extLst>
              <a:ext uri="{FF2B5EF4-FFF2-40B4-BE49-F238E27FC236}">
                <a16:creationId xmlns:a16="http://schemas.microsoft.com/office/drawing/2014/main" id="{12350191-2285-9402-3A2C-2366C1F7E2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992F1-720D-40EA-87F6-12F268946C49}" type="datetimeFigureOut">
              <a:rPr lang="es-SV" smtClean="0"/>
              <a:t>7/2/2024</a:t>
            </a:fld>
            <a:endParaRPr lang="es-SV"/>
          </a:p>
        </p:txBody>
      </p:sp>
      <p:sp>
        <p:nvSpPr>
          <p:cNvPr id="5" name="Marcador de pie de página 4">
            <a:extLst>
              <a:ext uri="{FF2B5EF4-FFF2-40B4-BE49-F238E27FC236}">
                <a16:creationId xmlns:a16="http://schemas.microsoft.com/office/drawing/2014/main" id="{5ED19B8C-3505-A460-49A2-31F905FE36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a:extLst>
              <a:ext uri="{FF2B5EF4-FFF2-40B4-BE49-F238E27FC236}">
                <a16:creationId xmlns:a16="http://schemas.microsoft.com/office/drawing/2014/main" id="{4E995317-7BAB-359A-0A08-466E481716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1CC34-12E7-4208-B247-25AE5DEDE26D}" type="slidenum">
              <a:rPr lang="es-SV" smtClean="0"/>
              <a:t>‹Nº›</a:t>
            </a:fld>
            <a:endParaRPr lang="es-SV"/>
          </a:p>
        </p:txBody>
      </p:sp>
    </p:spTree>
    <p:extLst>
      <p:ext uri="{BB962C8B-B14F-4D97-AF65-F5344CB8AC3E}">
        <p14:creationId xmlns:p14="http://schemas.microsoft.com/office/powerpoint/2010/main" val="1218546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99B6CE2E-E9FF-EBE2-F0D1-052ED4C530F0}"/>
              </a:ext>
            </a:extLst>
          </p:cNvPr>
          <p:cNvPicPr>
            <a:picLocks noChangeAspect="1"/>
          </p:cNvPicPr>
          <p:nvPr/>
        </p:nvPicPr>
        <p:blipFill>
          <a:blip r:embed="rId2"/>
          <a:stretch>
            <a:fillRect/>
          </a:stretch>
        </p:blipFill>
        <p:spPr>
          <a:xfrm>
            <a:off x="4281" y="0"/>
            <a:ext cx="12187719" cy="6858000"/>
          </a:xfrm>
          <a:prstGeom prst="rect">
            <a:avLst/>
          </a:prstGeom>
        </p:spPr>
      </p:pic>
      <p:sp>
        <p:nvSpPr>
          <p:cNvPr id="3" name="CuadroTexto 2">
            <a:extLst>
              <a:ext uri="{FF2B5EF4-FFF2-40B4-BE49-F238E27FC236}">
                <a16:creationId xmlns:a16="http://schemas.microsoft.com/office/drawing/2014/main" id="{0086D448-AF94-586E-6D8D-59C9AE2F3BFF}"/>
              </a:ext>
            </a:extLst>
          </p:cNvPr>
          <p:cNvSpPr txBox="1"/>
          <p:nvPr/>
        </p:nvSpPr>
        <p:spPr>
          <a:xfrm>
            <a:off x="193707" y="3798102"/>
            <a:ext cx="10853158" cy="369332"/>
          </a:xfrm>
          <a:prstGeom prst="rect">
            <a:avLst/>
          </a:prstGeom>
          <a:noFill/>
        </p:spPr>
        <p:txBody>
          <a:bodyPr wrap="square">
            <a:spAutoFit/>
          </a:bodyPr>
          <a:lstStyle/>
          <a:p>
            <a:r>
              <a:rPr lang="es-ES" dirty="0">
                <a:effectLst/>
              </a:rPr>
              <a:t>Si pensamos en la aceleración que un objeto tiene en el campo gravitatorio de la tierra:  </a:t>
            </a:r>
            <a:r>
              <a:rPr lang="es-ES" b="1" dirty="0">
                <a:effectLst/>
              </a:rPr>
              <a:t>g=9.8m/s</a:t>
            </a:r>
            <a:r>
              <a:rPr lang="es-ES" b="1" baseline="30000" dirty="0">
                <a:effectLst/>
              </a:rPr>
              <a:t>2</a:t>
            </a:r>
            <a:r>
              <a:rPr lang="es-ES" b="1" dirty="0">
                <a:effectLst/>
              </a:rPr>
              <a:t>=32.2 p/s</a:t>
            </a:r>
            <a:r>
              <a:rPr lang="es-ES" b="1" baseline="30000" dirty="0">
                <a:effectLst/>
              </a:rPr>
              <a:t>2</a:t>
            </a:r>
            <a:endParaRPr lang="es-ES" b="1" baseline="30000" dirty="0"/>
          </a:p>
        </p:txBody>
      </p:sp>
      <p:pic>
        <p:nvPicPr>
          <p:cNvPr id="5" name="Imagen 4" descr="Diagrama&#10;&#10;Descripción generada automáticamente con confianza media">
            <a:extLst>
              <a:ext uri="{FF2B5EF4-FFF2-40B4-BE49-F238E27FC236}">
                <a16:creationId xmlns:a16="http://schemas.microsoft.com/office/drawing/2014/main" id="{C1614A67-3451-2230-516C-1C2974E991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3758" y="4438096"/>
            <a:ext cx="990738" cy="1714739"/>
          </a:xfrm>
          <a:prstGeom prst="rect">
            <a:avLst/>
          </a:prstGeom>
        </p:spPr>
      </p:pic>
      <mc:AlternateContent xmlns:mc="http://schemas.openxmlformats.org/markup-compatibility/2006">
        <mc:Choice xmlns:a14="http://schemas.microsoft.com/office/drawing/2010/main" Requires="a14">
          <p:sp>
            <p:nvSpPr>
              <p:cNvPr id="6" name="CuadroTexto 5">
                <a:extLst>
                  <a:ext uri="{FF2B5EF4-FFF2-40B4-BE49-F238E27FC236}">
                    <a16:creationId xmlns:a16="http://schemas.microsoft.com/office/drawing/2014/main" id="{0020202E-4CD8-1007-2126-91EEA3AB6DB5}"/>
                  </a:ext>
                </a:extLst>
              </p:cNvPr>
              <p:cNvSpPr txBox="1"/>
              <p:nvPr/>
            </p:nvSpPr>
            <p:spPr>
              <a:xfrm>
                <a:off x="2449900" y="5232257"/>
                <a:ext cx="1590756"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s-SV" b="0" i="1" smtClean="0">
                          <a:latin typeface="Cambria Math" panose="02040503050406030204" pitchFamily="18" charset="0"/>
                        </a:rPr>
                        <m:t>𝑝𝑒𝑠𝑜</m:t>
                      </m:r>
                      <m:r>
                        <a:rPr lang="es-SV" b="0" i="1" smtClean="0">
                          <a:latin typeface="Cambria Math" panose="02040503050406030204" pitchFamily="18" charset="0"/>
                        </a:rPr>
                        <m:t> </m:t>
                      </m:r>
                      <m:d>
                        <m:dPr>
                          <m:ctrlPr>
                            <a:rPr lang="es-SV" b="0" i="1" smtClean="0">
                              <a:latin typeface="Cambria Math" panose="02040503050406030204" pitchFamily="18" charset="0"/>
                            </a:rPr>
                          </m:ctrlPr>
                        </m:dPr>
                        <m:e>
                          <m:r>
                            <a:rPr lang="es-SV" b="0" i="1" smtClean="0">
                              <a:latin typeface="Cambria Math" panose="02040503050406030204" pitchFamily="18" charset="0"/>
                            </a:rPr>
                            <m:t>𝑤</m:t>
                          </m:r>
                        </m:e>
                      </m:d>
                      <m:r>
                        <a:rPr lang="es-SV" b="0" i="1" smtClean="0">
                          <a:latin typeface="Cambria Math" panose="02040503050406030204" pitchFamily="18" charset="0"/>
                        </a:rPr>
                        <m:t>=</m:t>
                      </m:r>
                      <m:r>
                        <a:rPr lang="es-SV" b="0" i="1" smtClean="0">
                          <a:latin typeface="Cambria Math" panose="02040503050406030204" pitchFamily="18" charset="0"/>
                        </a:rPr>
                        <m:t>𝑚𝑔</m:t>
                      </m:r>
                    </m:oMath>
                  </m:oMathPara>
                </a14:m>
                <a:endParaRPr lang="es-SV" dirty="0"/>
              </a:p>
            </p:txBody>
          </p:sp>
        </mc:Choice>
        <mc:Fallback>
          <p:sp>
            <p:nvSpPr>
              <p:cNvPr id="6" name="CuadroTexto 5">
                <a:extLst>
                  <a:ext uri="{FF2B5EF4-FFF2-40B4-BE49-F238E27FC236}">
                    <a16:creationId xmlns:a16="http://schemas.microsoft.com/office/drawing/2014/main" id="{0020202E-4CD8-1007-2126-91EEA3AB6DB5}"/>
                  </a:ext>
                </a:extLst>
              </p:cNvPr>
              <p:cNvSpPr txBox="1">
                <a:spLocks noRot="1" noChangeAspect="1" noMove="1" noResize="1" noEditPoints="1" noAdjustHandles="1" noChangeArrowheads="1" noChangeShapeType="1" noTextEdit="1"/>
              </p:cNvSpPr>
              <p:nvPr/>
            </p:nvSpPr>
            <p:spPr>
              <a:xfrm>
                <a:off x="2449900" y="5232257"/>
                <a:ext cx="1590756" cy="276999"/>
              </a:xfrm>
              <a:prstGeom prst="rect">
                <a:avLst/>
              </a:prstGeom>
              <a:blipFill>
                <a:blip r:embed="rId4"/>
                <a:stretch>
                  <a:fillRect l="-3065" r="-3065" b="-23913"/>
                </a:stretch>
              </a:blipFill>
            </p:spPr>
            <p:txBody>
              <a:bodyPr/>
              <a:lstStyle/>
              <a:p>
                <a:r>
                  <a:rPr lang="es-SV">
                    <a:noFill/>
                  </a:rPr>
                  <a:t> </a:t>
                </a:r>
              </a:p>
            </p:txBody>
          </p:sp>
        </mc:Fallback>
      </mc:AlternateContent>
      <mc:AlternateContent xmlns:mc="http://schemas.openxmlformats.org/markup-compatibility/2006">
        <mc:Choice xmlns:a14="http://schemas.microsoft.com/office/drawing/2010/main" Requires="a14">
          <p:sp>
            <p:nvSpPr>
              <p:cNvPr id="9" name="CuadroTexto 8">
                <a:extLst>
                  <a:ext uri="{FF2B5EF4-FFF2-40B4-BE49-F238E27FC236}">
                    <a16:creationId xmlns:a16="http://schemas.microsoft.com/office/drawing/2014/main" id="{E98D0037-45C3-FA03-F022-E6353E732016}"/>
                  </a:ext>
                </a:extLst>
              </p:cNvPr>
              <p:cNvSpPr txBox="1"/>
              <p:nvPr/>
            </p:nvSpPr>
            <p:spPr>
              <a:xfrm>
                <a:off x="2509722" y="4862925"/>
                <a:ext cx="2170632" cy="3693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s-SV" b="0" i="1" smtClean="0">
                          <a:latin typeface="Cambria Math" panose="02040503050406030204" pitchFamily="18" charset="0"/>
                        </a:rPr>
                        <m:t>𝐹</m:t>
                      </m:r>
                      <m:r>
                        <a:rPr lang="es-SV" b="0" i="1" smtClean="0">
                          <a:latin typeface="Cambria Math" panose="02040503050406030204" pitchFamily="18" charset="0"/>
                        </a:rPr>
                        <m:t>=</m:t>
                      </m:r>
                      <m:r>
                        <a:rPr lang="es-SV" b="0" i="1" smtClean="0">
                          <a:latin typeface="Cambria Math" panose="02040503050406030204" pitchFamily="18" charset="0"/>
                        </a:rPr>
                        <m:t>𝑚</m:t>
                      </m:r>
                      <m:r>
                        <a:rPr lang="es-SV" b="0" i="1" smtClean="0">
                          <a:latin typeface="Cambria Math" panose="02040503050406030204" pitchFamily="18" charset="0"/>
                        </a:rPr>
                        <m:t>𝑎</m:t>
                      </m:r>
                    </m:oMath>
                  </m:oMathPara>
                </a14:m>
                <a:endParaRPr lang="es-SV" dirty="0"/>
              </a:p>
            </p:txBody>
          </p:sp>
        </mc:Choice>
        <mc:Fallback>
          <p:sp>
            <p:nvSpPr>
              <p:cNvPr id="9" name="CuadroTexto 8">
                <a:extLst>
                  <a:ext uri="{FF2B5EF4-FFF2-40B4-BE49-F238E27FC236}">
                    <a16:creationId xmlns:a16="http://schemas.microsoft.com/office/drawing/2014/main" id="{E98D0037-45C3-FA03-F022-E6353E732016}"/>
                  </a:ext>
                </a:extLst>
              </p:cNvPr>
              <p:cNvSpPr txBox="1">
                <a:spLocks noRot="1" noChangeAspect="1" noMove="1" noResize="1" noEditPoints="1" noAdjustHandles="1" noChangeArrowheads="1" noChangeShapeType="1" noTextEdit="1"/>
              </p:cNvSpPr>
              <p:nvPr/>
            </p:nvSpPr>
            <p:spPr>
              <a:xfrm>
                <a:off x="2509722" y="4862925"/>
                <a:ext cx="2170632" cy="369332"/>
              </a:xfrm>
              <a:prstGeom prst="rect">
                <a:avLst/>
              </a:prstGeom>
              <a:blipFill>
                <a:blip r:embed="rId5"/>
                <a:stretch>
                  <a:fillRect/>
                </a:stretch>
              </a:blipFill>
            </p:spPr>
            <p:txBody>
              <a:bodyPr/>
              <a:lstStyle/>
              <a:p>
                <a:r>
                  <a:rPr lang="es-SV">
                    <a:noFill/>
                  </a:rPr>
                  <a:t> </a:t>
                </a:r>
              </a:p>
            </p:txBody>
          </p:sp>
        </mc:Fallback>
      </mc:AlternateContent>
      <p:sp>
        <p:nvSpPr>
          <p:cNvPr id="10" name="CuadroTexto 9">
            <a:extLst>
              <a:ext uri="{FF2B5EF4-FFF2-40B4-BE49-F238E27FC236}">
                <a16:creationId xmlns:a16="http://schemas.microsoft.com/office/drawing/2014/main" id="{31494334-2087-4C0E-E37E-667882E34559}"/>
              </a:ext>
            </a:extLst>
          </p:cNvPr>
          <p:cNvSpPr txBox="1"/>
          <p:nvPr/>
        </p:nvSpPr>
        <p:spPr>
          <a:xfrm>
            <a:off x="538385" y="6161518"/>
            <a:ext cx="3432222" cy="369332"/>
          </a:xfrm>
          <a:prstGeom prst="rect">
            <a:avLst/>
          </a:prstGeom>
          <a:noFill/>
        </p:spPr>
        <p:txBody>
          <a:bodyPr wrap="none" rtlCol="0">
            <a:spAutoFit/>
          </a:bodyPr>
          <a:lstStyle/>
          <a:p>
            <a:r>
              <a:rPr lang="es-SV" dirty="0"/>
              <a:t>Recuerde que 1 Newton=1kg.m/s</a:t>
            </a:r>
            <a:r>
              <a:rPr lang="es-SV" baseline="30000" dirty="0"/>
              <a:t>2</a:t>
            </a:r>
          </a:p>
        </p:txBody>
      </p:sp>
      <p:sp>
        <p:nvSpPr>
          <p:cNvPr id="12" name="CuadroTexto 11">
            <a:extLst>
              <a:ext uri="{FF2B5EF4-FFF2-40B4-BE49-F238E27FC236}">
                <a16:creationId xmlns:a16="http://schemas.microsoft.com/office/drawing/2014/main" id="{6CC9EAFA-EC47-86C1-B246-8FCB14EB1EDB}"/>
              </a:ext>
            </a:extLst>
          </p:cNvPr>
          <p:cNvSpPr txBox="1"/>
          <p:nvPr/>
        </p:nvSpPr>
        <p:spPr>
          <a:xfrm>
            <a:off x="5546219" y="6161518"/>
            <a:ext cx="5520583" cy="369332"/>
          </a:xfrm>
          <a:prstGeom prst="rect">
            <a:avLst/>
          </a:prstGeom>
          <a:noFill/>
        </p:spPr>
        <p:txBody>
          <a:bodyPr wrap="square">
            <a:spAutoFit/>
          </a:bodyPr>
          <a:lstStyle/>
          <a:p>
            <a:r>
              <a:rPr lang="es-SV" dirty="0"/>
              <a:t>Y también 1 Libra=1 </a:t>
            </a:r>
            <a:r>
              <a:rPr lang="es-SV" dirty="0" err="1"/>
              <a:t>slug.p</a:t>
            </a:r>
            <a:r>
              <a:rPr lang="es-SV" dirty="0"/>
              <a:t>/s</a:t>
            </a:r>
            <a:r>
              <a:rPr lang="es-SV" baseline="30000" dirty="0"/>
              <a:t>2</a:t>
            </a:r>
            <a:endParaRPr lang="es-SV" dirty="0"/>
          </a:p>
        </p:txBody>
      </p:sp>
      <p:sp>
        <p:nvSpPr>
          <p:cNvPr id="14" name="CuadroTexto 13">
            <a:extLst>
              <a:ext uri="{FF2B5EF4-FFF2-40B4-BE49-F238E27FC236}">
                <a16:creationId xmlns:a16="http://schemas.microsoft.com/office/drawing/2014/main" id="{140C535E-A64E-6F10-E51A-0A738EBF2C3E}"/>
              </a:ext>
            </a:extLst>
          </p:cNvPr>
          <p:cNvSpPr txBox="1"/>
          <p:nvPr/>
        </p:nvSpPr>
        <p:spPr>
          <a:xfrm>
            <a:off x="217321" y="527700"/>
            <a:ext cx="6152972" cy="369332"/>
          </a:xfrm>
          <a:prstGeom prst="rect">
            <a:avLst/>
          </a:prstGeom>
          <a:noFill/>
        </p:spPr>
        <p:txBody>
          <a:bodyPr wrap="square">
            <a:spAutoFit/>
          </a:bodyPr>
          <a:lstStyle/>
          <a:p>
            <a:r>
              <a:rPr lang="es-ES" b="1" dirty="0">
                <a:effectLst/>
              </a:rPr>
              <a:t>La fuerza de la gravedad y el peso </a:t>
            </a:r>
            <a:endParaRPr lang="es-SV" b="1" dirty="0"/>
          </a:p>
        </p:txBody>
      </p:sp>
      <p:sp>
        <p:nvSpPr>
          <p:cNvPr id="18" name="CuadroTexto 17">
            <a:extLst>
              <a:ext uri="{FF2B5EF4-FFF2-40B4-BE49-F238E27FC236}">
                <a16:creationId xmlns:a16="http://schemas.microsoft.com/office/drawing/2014/main" id="{1BE45FF2-C2FF-E52C-857A-A8885DF78D55}"/>
              </a:ext>
            </a:extLst>
          </p:cNvPr>
          <p:cNvSpPr txBox="1"/>
          <p:nvPr/>
        </p:nvSpPr>
        <p:spPr>
          <a:xfrm>
            <a:off x="217321" y="864192"/>
            <a:ext cx="11974679" cy="923330"/>
          </a:xfrm>
          <a:prstGeom prst="rect">
            <a:avLst/>
          </a:prstGeom>
          <a:noFill/>
        </p:spPr>
        <p:txBody>
          <a:bodyPr wrap="square">
            <a:spAutoFit/>
          </a:bodyPr>
          <a:lstStyle/>
          <a:p>
            <a:r>
              <a:rPr lang="es-ES" dirty="0">
                <a:effectLst/>
              </a:rPr>
              <a:t>La fuerza de la gravedad es la fuerza de atracción mutua entre dos objetos con masa. Esta fuerza es proporcional a la masa de los objetos e inversamente proporcional al cuadrado de la distancia entre ellos. En la superficie de la Tierra, la fuerza de gravedad hace que todos los objetos sean atraídos hacia el centro de la Tierra.</a:t>
            </a:r>
            <a:endParaRPr lang="es-ES" dirty="0"/>
          </a:p>
        </p:txBody>
      </p:sp>
      <p:sp>
        <p:nvSpPr>
          <p:cNvPr id="20" name="CuadroTexto 19">
            <a:extLst>
              <a:ext uri="{FF2B5EF4-FFF2-40B4-BE49-F238E27FC236}">
                <a16:creationId xmlns:a16="http://schemas.microsoft.com/office/drawing/2014/main" id="{4D2CF8D5-3E19-9123-85FD-21D5AB8231A1}"/>
              </a:ext>
            </a:extLst>
          </p:cNvPr>
          <p:cNvSpPr txBox="1"/>
          <p:nvPr/>
        </p:nvSpPr>
        <p:spPr>
          <a:xfrm>
            <a:off x="217321" y="1838566"/>
            <a:ext cx="11780974" cy="923330"/>
          </a:xfrm>
          <a:prstGeom prst="rect">
            <a:avLst/>
          </a:prstGeom>
          <a:noFill/>
        </p:spPr>
        <p:txBody>
          <a:bodyPr wrap="square">
            <a:spAutoFit/>
          </a:bodyPr>
          <a:lstStyle/>
          <a:p>
            <a:r>
              <a:rPr lang="es-ES" dirty="0">
                <a:effectLst/>
              </a:rPr>
              <a:t>Cuando un objeto se encuentra cerca de otro mucho más grande (como un planeta o cualquier cuerpo celeste), decimos que debido a esa fuerza de interacción entre ambos, se encuentra dentro de su campo gravitatorio. A esa fuerza con la que estos cuerpos celestes atraen a los objetos que se encuentran en sus campo gravitatorio se le llama "peso".</a:t>
            </a:r>
            <a:endParaRPr lang="es-ES" dirty="0"/>
          </a:p>
        </p:txBody>
      </p:sp>
      <p:sp>
        <p:nvSpPr>
          <p:cNvPr id="22" name="CuadroTexto 21">
            <a:extLst>
              <a:ext uri="{FF2B5EF4-FFF2-40B4-BE49-F238E27FC236}">
                <a16:creationId xmlns:a16="http://schemas.microsoft.com/office/drawing/2014/main" id="{999CD334-D3F9-E76A-80CA-A07D5B49A421}"/>
              </a:ext>
            </a:extLst>
          </p:cNvPr>
          <p:cNvSpPr txBox="1"/>
          <p:nvPr/>
        </p:nvSpPr>
        <p:spPr>
          <a:xfrm>
            <a:off x="217320" y="2772124"/>
            <a:ext cx="11780973" cy="369332"/>
          </a:xfrm>
          <a:prstGeom prst="rect">
            <a:avLst/>
          </a:prstGeom>
          <a:noFill/>
        </p:spPr>
        <p:txBody>
          <a:bodyPr wrap="square">
            <a:spAutoFit/>
          </a:bodyPr>
          <a:lstStyle/>
          <a:p>
            <a:r>
              <a:rPr lang="es-ES" dirty="0">
                <a:effectLst/>
              </a:rPr>
              <a:t>Por lo tanto el peso de un objeto depende de la masa, pero también de la aceleración con la que es atraído por la otra masa.</a:t>
            </a:r>
            <a:endParaRPr lang="es-ES" dirty="0"/>
          </a:p>
        </p:txBody>
      </p:sp>
      <p:sp>
        <p:nvSpPr>
          <p:cNvPr id="24" name="CuadroTexto 23">
            <a:extLst>
              <a:ext uri="{FF2B5EF4-FFF2-40B4-BE49-F238E27FC236}">
                <a16:creationId xmlns:a16="http://schemas.microsoft.com/office/drawing/2014/main" id="{F55B3364-2DC4-420C-AA68-5E7ADBFDBF4B}"/>
              </a:ext>
            </a:extLst>
          </p:cNvPr>
          <p:cNvSpPr txBox="1"/>
          <p:nvPr/>
        </p:nvSpPr>
        <p:spPr>
          <a:xfrm>
            <a:off x="193707" y="3123806"/>
            <a:ext cx="6678538" cy="646331"/>
          </a:xfrm>
          <a:prstGeom prst="rect">
            <a:avLst/>
          </a:prstGeom>
          <a:noFill/>
        </p:spPr>
        <p:txBody>
          <a:bodyPr wrap="square">
            <a:spAutoFit/>
          </a:bodyPr>
          <a:lstStyle/>
          <a:p>
            <a:r>
              <a:rPr lang="es-ES" dirty="0">
                <a:effectLst/>
              </a:rPr>
              <a:t>De acuerdo a la segunda ley de Newton:</a:t>
            </a:r>
            <a:endParaRPr lang="es-ES" dirty="0"/>
          </a:p>
          <a:p>
            <a:r>
              <a:rPr lang="es-ES" dirty="0">
                <a:effectLst/>
              </a:rPr>
              <a:t>Fuerza = masa x aceleración.</a:t>
            </a:r>
            <a:endParaRPr lang="es-ES" dirty="0"/>
          </a:p>
        </p:txBody>
      </p:sp>
    </p:spTree>
    <p:extLst>
      <p:ext uri="{BB962C8B-B14F-4D97-AF65-F5344CB8AC3E}">
        <p14:creationId xmlns:p14="http://schemas.microsoft.com/office/powerpoint/2010/main" val="240988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9" grpId="0"/>
      <p:bldP spid="10" grpId="0"/>
      <p:bldP spid="12" grpId="0"/>
      <p:bldP spid="14" grpId="0"/>
      <p:bldP spid="18" grpId="0"/>
      <p:bldP spid="20" grpId="0"/>
      <p:bldP spid="22" grpId="0"/>
      <p:bldP spid="24"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TotalTime>
  <Words>232</Words>
  <Application>Microsoft Office PowerPoint</Application>
  <PresentationFormat>Panorámica</PresentationFormat>
  <Paragraphs>11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Cambria Math</vt:lpstr>
      <vt:lpstr>Tema de Office</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RUBEN ALFREDO MENDOZA JUAREZ</dc:creator>
  <cp:lastModifiedBy>RUBEN ALFREDO MENDOZA JUAREZ</cp:lastModifiedBy>
  <cp:revision>15</cp:revision>
  <dcterms:created xsi:type="dcterms:W3CDTF">2023-10-27T00:51:22Z</dcterms:created>
  <dcterms:modified xsi:type="dcterms:W3CDTF">2024-02-07T16:44:23Z</dcterms:modified>
</cp:coreProperties>
</file>