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5B094B-5552-485D-B9B6-617DF2F3E6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D8300F-0CBF-40B4-864A-573176EB28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38C803-D12F-4D62-977C-87DDD6065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38F7-6AE1-499B-BB48-C030BD0ECCBB}" type="datetimeFigureOut">
              <a:rPr lang="es-SV" smtClean="0"/>
              <a:t>7/2/2024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997636-B588-40AD-9969-99F8EC78E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0CABB4-093A-43FF-861C-771ACD1F1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D8A6-F0AD-458E-80F8-6C5BC61E834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01703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F5A770-EA29-4F50-8796-8CEEFC172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42CDC4-FFB8-44C2-9106-EE19DDD40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17F126-1450-49D4-9BD4-934158F87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38F7-6AE1-499B-BB48-C030BD0ECCBB}" type="datetimeFigureOut">
              <a:rPr lang="es-SV" smtClean="0"/>
              <a:t>7/2/2024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B3BF1F-E60C-4B00-856D-695A08988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72CF00-C6D9-4BDC-A825-43E713B50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D8A6-F0AD-458E-80F8-6C5BC61E834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8513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B80CDD-7F2D-4E57-AEE0-E88973BF14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D0BF50D-1BF4-4992-B6A5-6F9C365131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1F61F0-41CF-4BE1-91F3-7EF583FD4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38F7-6AE1-499B-BB48-C030BD0ECCBB}" type="datetimeFigureOut">
              <a:rPr lang="es-SV" smtClean="0"/>
              <a:t>7/2/2024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031A6D-A124-4457-A188-0C6E1D236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54E630-762A-419A-89C1-897E338C7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D8A6-F0AD-458E-80F8-6C5BC61E834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93596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25661D-4421-4C63-BC83-05E67D596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4820BB-2119-481F-A4B9-23C36865F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9549C5-D37B-48AE-9A58-70EF3CB90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38F7-6AE1-499B-BB48-C030BD0ECCBB}" type="datetimeFigureOut">
              <a:rPr lang="es-SV" smtClean="0"/>
              <a:t>7/2/2024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09B084-12D3-448E-B33C-53933E3B2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EFD627-1A21-4A24-8536-071BB2B93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D8A6-F0AD-458E-80F8-6C5BC61E834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93864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E5C83F-DB35-4E3A-87AB-16DA6910F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452A564-4689-46FC-872B-9A8C9D4C2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25271A-9596-4959-AC39-6F1CF448F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38F7-6AE1-499B-BB48-C030BD0ECCBB}" type="datetimeFigureOut">
              <a:rPr lang="es-SV" smtClean="0"/>
              <a:t>7/2/2024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006C4E-60DC-48DC-899B-B12156053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F2978B-7525-4AD7-9CF8-12CC860D2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D8A6-F0AD-458E-80F8-6C5BC61E834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4465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DAF5A8-3875-41BD-9C04-E7E100A77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942F00-03E0-4D64-A9C0-218CAFBC5B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D15F3E4-6C50-42F9-8593-5C9FEF6DB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EB1A3DB-9345-42A3-8044-9F7385F6A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38F7-6AE1-499B-BB48-C030BD0ECCBB}" type="datetimeFigureOut">
              <a:rPr lang="es-SV" smtClean="0"/>
              <a:t>7/2/2024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1FB64F-12DE-4F90-9F4E-408A883A4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7EA240-B179-4891-89A2-283A4CABD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D8A6-F0AD-458E-80F8-6C5BC61E834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3031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0FE3F9-05A8-4293-BB34-D87D7A4D4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E0229E-A2CB-4166-8CDD-C1847633B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C98935-1191-4D8E-8AD3-AB6DFAFBCA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67E64CA-99E5-4719-A3D8-D8C27FCF28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FE4102F-E612-4ABC-8590-ADCB5CD463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CD42B3D-D0CF-4D7C-85A0-F60836688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38F7-6AE1-499B-BB48-C030BD0ECCBB}" type="datetimeFigureOut">
              <a:rPr lang="es-SV" smtClean="0"/>
              <a:t>7/2/2024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9ADC0B7-7ECC-4FD8-B136-B3521D5F2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5F09891-2AF5-439C-99EC-1E792C866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D8A6-F0AD-458E-80F8-6C5BC61E834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17874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2D7710-508D-48F6-A29D-E86111497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A9DB992-26AD-4BF1-813F-A1C0FFA29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38F7-6AE1-499B-BB48-C030BD0ECCBB}" type="datetimeFigureOut">
              <a:rPr lang="es-SV" smtClean="0"/>
              <a:t>7/2/2024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8DD8B09-9E1A-45F9-BE9E-372940AD6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85709A2-5083-448D-92C9-2D50D3E2B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D8A6-F0AD-458E-80F8-6C5BC61E834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5724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59B7B6F-0AAD-469C-ADAB-93DA6E5C7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38F7-6AE1-499B-BB48-C030BD0ECCBB}" type="datetimeFigureOut">
              <a:rPr lang="es-SV" smtClean="0"/>
              <a:t>7/2/2024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A99A4BF-BBD0-412D-8055-887FF7612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0378F9B-C423-43AF-8ED6-EE21BA606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D8A6-F0AD-458E-80F8-6C5BC61E834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7153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937C6C-D422-4EA6-9107-48673EDDA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CAEF7A-A8D4-4457-8D71-2B3C4ED8D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30FF7A5-C6BC-4115-8BF1-04FCBCAE90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40C2E14-43CD-4146-94F4-1F256B929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38F7-6AE1-499B-BB48-C030BD0ECCBB}" type="datetimeFigureOut">
              <a:rPr lang="es-SV" smtClean="0"/>
              <a:t>7/2/2024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F708B5C-7033-4E4D-8E81-55EA0A65B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41416DD-2958-4BBF-A08C-D7D282EE3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D8A6-F0AD-458E-80F8-6C5BC61E834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05376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D9B854-17C9-496D-96BC-7522C799B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7AA54B2-91A3-4A6F-83F9-8AE1F2C5FC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D6E31A0-F4FF-41CD-9EE3-8450E53EC6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C17798-345C-4E6C-8A74-ADAE07490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38F7-6AE1-499B-BB48-C030BD0ECCBB}" type="datetimeFigureOut">
              <a:rPr lang="es-SV" smtClean="0"/>
              <a:t>7/2/2024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67FB055-886A-4E25-B614-B57566188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F2643CE-C254-4112-86B9-F895A052B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D8A6-F0AD-458E-80F8-6C5BC61E834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32910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4623DF9-F364-4372-A431-340583D97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CD3566C-C95E-44F5-A74E-7093B2508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7CB7BF-73ED-40E7-AB1B-8316EE8288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038F7-6AE1-499B-BB48-C030BD0ECCBB}" type="datetimeFigureOut">
              <a:rPr lang="es-SV" smtClean="0"/>
              <a:t>7/2/2024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55FCD5-5177-47BD-9C7F-B0D6365164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F02620-752F-48E9-BEF2-DEC0CBD561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4D8A6-F0AD-458E-80F8-6C5BC61E834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248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ACEE935-8738-4315-825A-2AF8A79E25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47"/>
            <a:ext cx="12192000" cy="6854653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39E88BFB-FA81-4E53-935D-AE8CDACDE202}"/>
              </a:ext>
            </a:extLst>
          </p:cNvPr>
          <p:cNvSpPr txBox="1"/>
          <p:nvPr/>
        </p:nvSpPr>
        <p:spPr>
          <a:xfrm>
            <a:off x="0" y="583095"/>
            <a:ext cx="2512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2000" dirty="0"/>
              <a:t>Tercera ley de Newton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CF97A1E-12F1-4C68-B81E-70ABFE2C733D}"/>
              </a:ext>
            </a:extLst>
          </p:cNvPr>
          <p:cNvSpPr txBox="1"/>
          <p:nvPr/>
        </p:nvSpPr>
        <p:spPr>
          <a:xfrm>
            <a:off x="0" y="983205"/>
            <a:ext cx="112460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2000" dirty="0"/>
              <a:t>Cuando dos partículas interactúan, la fuerza que la partícula 1 ejerce sobre la partícula 2 (F12), es igual en </a:t>
            </a:r>
          </a:p>
          <a:p>
            <a:r>
              <a:rPr lang="es-SV" sz="2000" dirty="0"/>
              <a:t>magnitud pero en sentido contrario, a la fuerza que la partícula 2 ejerce sobre la partícula 1 (F21).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BCAFA95-E4A5-4ECC-B39B-45AB5EBCF803}"/>
              </a:ext>
            </a:extLst>
          </p:cNvPr>
          <p:cNvSpPr txBox="1"/>
          <p:nvPr/>
        </p:nvSpPr>
        <p:spPr>
          <a:xfrm>
            <a:off x="0" y="1763008"/>
            <a:ext cx="110870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2000" dirty="0"/>
              <a:t>Dicho de otra manera, a toda acción se opone una reacción, con la misma magnitud y dirección contraria.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448BBFA-DE53-446D-A3B1-0C54ADD777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430" y="2337106"/>
            <a:ext cx="3457162" cy="1466268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C02E15FB-ECB5-405A-8500-0B33E65910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430" y="4109964"/>
            <a:ext cx="1975278" cy="127546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35CC1C25-619A-42FE-ADF0-6C1A78BDAB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11594" y="4439627"/>
            <a:ext cx="1769912" cy="891059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EBE31554-97A7-4B56-BB5F-ABB338736569}"/>
              </a:ext>
            </a:extLst>
          </p:cNvPr>
          <p:cNvSpPr txBox="1"/>
          <p:nvPr/>
        </p:nvSpPr>
        <p:spPr>
          <a:xfrm>
            <a:off x="2803963" y="4982820"/>
            <a:ext cx="5629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2000" b="1" dirty="0"/>
              <a:t>F12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13236FC-6316-4EC0-8585-E1D2A49F791D}"/>
              </a:ext>
            </a:extLst>
          </p:cNvPr>
          <p:cNvSpPr txBox="1"/>
          <p:nvPr/>
        </p:nvSpPr>
        <p:spPr>
          <a:xfrm>
            <a:off x="2050217" y="4885156"/>
            <a:ext cx="5613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2000" b="1" dirty="0"/>
              <a:t>F21</a:t>
            </a:r>
          </a:p>
        </p:txBody>
      </p: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1CFC2C8B-208B-475F-BB6C-E78201D3B986}"/>
              </a:ext>
            </a:extLst>
          </p:cNvPr>
          <p:cNvCxnSpPr>
            <a:endCxn id="11" idx="1"/>
          </p:cNvCxnSpPr>
          <p:nvPr/>
        </p:nvCxnSpPr>
        <p:spPr>
          <a:xfrm>
            <a:off x="2803963" y="4885156"/>
            <a:ext cx="507631" cy="1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D414B24D-8D87-4EEA-8B00-8E144EF92ED3}"/>
              </a:ext>
            </a:extLst>
          </p:cNvPr>
          <p:cNvCxnSpPr/>
          <p:nvPr/>
        </p:nvCxnSpPr>
        <p:spPr>
          <a:xfrm flipH="1">
            <a:off x="2106489" y="4871088"/>
            <a:ext cx="462202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ángulo 17">
            <a:extLst>
              <a:ext uri="{FF2B5EF4-FFF2-40B4-BE49-F238E27FC236}">
                <a16:creationId xmlns:a16="http://schemas.microsoft.com/office/drawing/2014/main" id="{82399A34-ADCB-4EAB-986D-96ED51A9FBD8}"/>
              </a:ext>
            </a:extLst>
          </p:cNvPr>
          <p:cNvSpPr/>
          <p:nvPr/>
        </p:nvSpPr>
        <p:spPr>
          <a:xfrm>
            <a:off x="5847472" y="3545058"/>
            <a:ext cx="4515729" cy="25831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97540B2C-4CAB-410D-B0D8-CEB9A017C84D}"/>
              </a:ext>
            </a:extLst>
          </p:cNvPr>
          <p:cNvSpPr/>
          <p:nvPr/>
        </p:nvSpPr>
        <p:spPr>
          <a:xfrm>
            <a:off x="7427745" y="2841674"/>
            <a:ext cx="970671" cy="68931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400" dirty="0"/>
              <a:t>m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C6B39AF6-65CB-4B15-987B-29958A557E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70392" y="4601347"/>
            <a:ext cx="1097570" cy="762945"/>
          </a:xfrm>
          <a:prstGeom prst="rect">
            <a:avLst/>
          </a:prstGeom>
        </p:spPr>
      </p:pic>
      <p:sp>
        <p:nvSpPr>
          <p:cNvPr id="20" name="Rectángulo 19">
            <a:extLst>
              <a:ext uri="{FF2B5EF4-FFF2-40B4-BE49-F238E27FC236}">
                <a16:creationId xmlns:a16="http://schemas.microsoft.com/office/drawing/2014/main" id="{15D72033-2C5E-4918-B50F-3B05DB813966}"/>
              </a:ext>
            </a:extLst>
          </p:cNvPr>
          <p:cNvSpPr/>
          <p:nvPr/>
        </p:nvSpPr>
        <p:spPr>
          <a:xfrm>
            <a:off x="7528841" y="4956053"/>
            <a:ext cx="4515729" cy="25831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A16BFDAE-D7C2-47D7-97A0-8F8FB179B590}"/>
              </a:ext>
            </a:extLst>
          </p:cNvPr>
          <p:cNvCxnSpPr/>
          <p:nvPr/>
        </p:nvCxnSpPr>
        <p:spPr>
          <a:xfrm>
            <a:off x="9780104" y="4209547"/>
            <a:ext cx="0" cy="675609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FB8EE786-6938-4588-BED5-4CD13976D06B}"/>
              </a:ext>
            </a:extLst>
          </p:cNvPr>
          <p:cNvSpPr txBox="1"/>
          <p:nvPr/>
        </p:nvSpPr>
        <p:spPr>
          <a:xfrm flipH="1">
            <a:off x="9978453" y="4347592"/>
            <a:ext cx="671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mg</a:t>
            </a:r>
            <a:endParaRPr lang="es-SV" b="1" dirty="0"/>
          </a:p>
        </p:txBody>
      </p: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84E2E765-006E-498D-BCB7-A0F90B244DE1}"/>
              </a:ext>
            </a:extLst>
          </p:cNvPr>
          <p:cNvCxnSpPr/>
          <p:nvPr/>
        </p:nvCxnSpPr>
        <p:spPr>
          <a:xfrm flipV="1">
            <a:off x="6625883" y="4484026"/>
            <a:ext cx="0" cy="84666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F2CA4DA-F473-48C2-94BE-03B9B81B1A68}"/>
              </a:ext>
            </a:extLst>
          </p:cNvPr>
          <p:cNvSpPr txBox="1"/>
          <p:nvPr/>
        </p:nvSpPr>
        <p:spPr>
          <a:xfrm>
            <a:off x="6251638" y="4209547"/>
            <a:ext cx="2005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/>
              <a:t>N: Fuerza normal</a:t>
            </a:r>
            <a:endParaRPr lang="es-SV" sz="2000" b="1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55F7466-6078-EBC0-126B-106CBDD5499C}"/>
              </a:ext>
            </a:extLst>
          </p:cNvPr>
          <p:cNvSpPr txBox="1"/>
          <p:nvPr/>
        </p:nvSpPr>
        <p:spPr>
          <a:xfrm>
            <a:off x="101510" y="5560456"/>
            <a:ext cx="50201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En este sistema, esa fuerza F provoca que la masa 1</a:t>
            </a:r>
          </a:p>
          <a:p>
            <a:r>
              <a:rPr lang="es-SV" dirty="0"/>
              <a:t>empuje hacia la derecha al bloque 2; pero también</a:t>
            </a:r>
          </a:p>
          <a:p>
            <a:r>
              <a:rPr lang="es-SV" dirty="0"/>
              <a:t>la masa 2 como reacción le hace una fuerza hacia la</a:t>
            </a:r>
          </a:p>
          <a:p>
            <a:r>
              <a:rPr lang="es-SV" dirty="0"/>
              <a:t>izquierda al bloque 1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5120E35-FCB2-CC57-1271-A69C31D7C900}"/>
              </a:ext>
            </a:extLst>
          </p:cNvPr>
          <p:cNvSpPr txBox="1"/>
          <p:nvPr/>
        </p:nvSpPr>
        <p:spPr>
          <a:xfrm>
            <a:off x="5717136" y="5477375"/>
            <a:ext cx="62329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En este otro caso, el bloque de masa m hace una fuerza sobre el</a:t>
            </a:r>
          </a:p>
          <a:p>
            <a:r>
              <a:rPr lang="es-SV" dirty="0"/>
              <a:t>suelo dirigida hacia abajo y que es el peso del objeto; también el</a:t>
            </a:r>
          </a:p>
          <a:p>
            <a:r>
              <a:rPr lang="es-SV" dirty="0"/>
              <a:t>suelo entonces hace una fuerza hacia arriba contra el bloque de</a:t>
            </a:r>
          </a:p>
          <a:p>
            <a:r>
              <a:rPr lang="es-SV" dirty="0"/>
              <a:t>masa m, llamada fuerza de contacto o fuerza normal.</a:t>
            </a:r>
          </a:p>
        </p:txBody>
      </p:sp>
    </p:spTree>
    <p:extLst>
      <p:ext uri="{BB962C8B-B14F-4D97-AF65-F5344CB8AC3E}">
        <p14:creationId xmlns:p14="http://schemas.microsoft.com/office/powerpoint/2010/main" val="373392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2" grpId="0"/>
      <p:bldP spid="13" grpId="0"/>
      <p:bldP spid="18" grpId="0" animBg="1"/>
      <p:bldP spid="19" grpId="0" animBg="1"/>
      <p:bldP spid="20" grpId="0" animBg="1"/>
      <p:bldP spid="16" grpId="0"/>
      <p:bldP spid="23" grpId="0"/>
      <p:bldP spid="6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ACEE935-8738-4315-825A-2AF8A79E25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47"/>
            <a:ext cx="12192000" cy="6854653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750DB9B8-29C1-4752-BFE3-0796DCFC5F08}"/>
              </a:ext>
            </a:extLst>
          </p:cNvPr>
          <p:cNvSpPr/>
          <p:nvPr/>
        </p:nvSpPr>
        <p:spPr>
          <a:xfrm>
            <a:off x="420914" y="827314"/>
            <a:ext cx="870857" cy="595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m1</a:t>
            </a:r>
            <a:endParaRPr lang="es-SV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D1C9979-1DC0-4784-BCBB-AE6778736259}"/>
              </a:ext>
            </a:extLst>
          </p:cNvPr>
          <p:cNvSpPr/>
          <p:nvPr/>
        </p:nvSpPr>
        <p:spPr>
          <a:xfrm>
            <a:off x="2271485" y="827314"/>
            <a:ext cx="870857" cy="595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m2</a:t>
            </a:r>
            <a:endParaRPr lang="es-SV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6CAC29A-38A3-418A-965A-3087009648E6}"/>
              </a:ext>
            </a:extLst>
          </p:cNvPr>
          <p:cNvSpPr/>
          <p:nvPr/>
        </p:nvSpPr>
        <p:spPr>
          <a:xfrm>
            <a:off x="1291771" y="1124857"/>
            <a:ext cx="979714" cy="4571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F836B938-9FDF-4A1E-8161-19B24ADB1B5D}"/>
              </a:ext>
            </a:extLst>
          </p:cNvPr>
          <p:cNvCxnSpPr/>
          <p:nvPr/>
        </p:nvCxnSpPr>
        <p:spPr>
          <a:xfrm>
            <a:off x="3142342" y="1124857"/>
            <a:ext cx="573315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DE706F1B-7CF3-43C4-ACE6-27572A46B3C7}"/>
              </a:ext>
            </a:extLst>
          </p:cNvPr>
          <p:cNvSpPr txBox="1"/>
          <p:nvPr/>
        </p:nvSpPr>
        <p:spPr>
          <a:xfrm>
            <a:off x="3614056" y="972457"/>
            <a:ext cx="303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/>
              <a:t>F</a:t>
            </a:r>
            <a:endParaRPr lang="es-SV" sz="2000" b="1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52E9E6F-B6DC-45FA-B366-82AC208B456D}"/>
              </a:ext>
            </a:extLst>
          </p:cNvPr>
          <p:cNvSpPr/>
          <p:nvPr/>
        </p:nvSpPr>
        <p:spPr>
          <a:xfrm>
            <a:off x="420914" y="1950498"/>
            <a:ext cx="870857" cy="595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m1</a:t>
            </a:r>
            <a:endParaRPr lang="es-SV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F9F20E4D-2F0C-431F-8847-6B5C64237439}"/>
              </a:ext>
            </a:extLst>
          </p:cNvPr>
          <p:cNvSpPr/>
          <p:nvPr/>
        </p:nvSpPr>
        <p:spPr>
          <a:xfrm>
            <a:off x="2993570" y="1950498"/>
            <a:ext cx="870857" cy="595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m2</a:t>
            </a:r>
            <a:endParaRPr lang="es-SV" dirty="0"/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EC7A67D9-5894-478E-B4F2-0CAA762E6751}"/>
              </a:ext>
            </a:extLst>
          </p:cNvPr>
          <p:cNvCxnSpPr/>
          <p:nvPr/>
        </p:nvCxnSpPr>
        <p:spPr>
          <a:xfrm>
            <a:off x="1291771" y="2248041"/>
            <a:ext cx="489857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C7CA6655-A4DA-49BE-92B1-416743CE50C7}"/>
              </a:ext>
            </a:extLst>
          </p:cNvPr>
          <p:cNvCxnSpPr/>
          <p:nvPr/>
        </p:nvCxnSpPr>
        <p:spPr>
          <a:xfrm flipH="1">
            <a:off x="2423886" y="2248041"/>
            <a:ext cx="569684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8DCD6BC3-5775-4D89-B5B8-064AB75C87C7}"/>
              </a:ext>
            </a:extLst>
          </p:cNvPr>
          <p:cNvSpPr txBox="1"/>
          <p:nvPr/>
        </p:nvSpPr>
        <p:spPr>
          <a:xfrm>
            <a:off x="2465283" y="2265907"/>
            <a:ext cx="5613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/>
              <a:t>F12</a:t>
            </a:r>
            <a:endParaRPr lang="es-SV" sz="2000" b="1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67537C3-9B51-4162-84EC-FCF981C1CCF1}"/>
              </a:ext>
            </a:extLst>
          </p:cNvPr>
          <p:cNvSpPr txBox="1"/>
          <p:nvPr/>
        </p:nvSpPr>
        <p:spPr>
          <a:xfrm>
            <a:off x="346184" y="2786450"/>
            <a:ext cx="3709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/>
              <a:t>F12=F21=Tensi</a:t>
            </a:r>
            <a:r>
              <a:rPr lang="es-SV" sz="2000" b="1" dirty="0"/>
              <a:t>ón de la cuerda (T)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7F8C741D-F5EF-46CA-8599-53036A6E86A7}"/>
              </a:ext>
            </a:extLst>
          </p:cNvPr>
          <p:cNvSpPr/>
          <p:nvPr/>
        </p:nvSpPr>
        <p:spPr>
          <a:xfrm>
            <a:off x="6647543" y="827314"/>
            <a:ext cx="3272972" cy="29754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01286778-3979-4D70-B90B-39ADDC811F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6974757" y="2327390"/>
            <a:ext cx="2599802" cy="143548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A8232DF8-D663-4D19-BA62-E7978B135130}"/>
              </a:ext>
            </a:extLst>
          </p:cNvPr>
          <p:cNvSpPr txBox="1"/>
          <p:nvPr/>
        </p:nvSpPr>
        <p:spPr>
          <a:xfrm>
            <a:off x="1419819" y="699087"/>
            <a:ext cx="829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cuerda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80BDE13C-DF00-4DD6-A11A-A2CB5EC19FDC}"/>
              </a:ext>
            </a:extLst>
          </p:cNvPr>
          <p:cNvSpPr txBox="1"/>
          <p:nvPr/>
        </p:nvSpPr>
        <p:spPr>
          <a:xfrm>
            <a:off x="8346432" y="2248041"/>
            <a:ext cx="829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cuerda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23476173-B98B-4D08-BF0E-4C30F3CE8533}"/>
              </a:ext>
            </a:extLst>
          </p:cNvPr>
          <p:cNvSpPr/>
          <p:nvPr/>
        </p:nvSpPr>
        <p:spPr>
          <a:xfrm>
            <a:off x="7839229" y="3699065"/>
            <a:ext cx="870857" cy="595086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</a:rPr>
              <a:t>m</a:t>
            </a:r>
            <a:endParaRPr lang="es-SV" sz="2000" b="1" dirty="0">
              <a:solidFill>
                <a:schemeClr val="tx1"/>
              </a:solidFill>
            </a:endParaRP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43C5DE79-10CF-4B90-83C9-EE4BA4B7A66B}"/>
              </a:ext>
            </a:extLst>
          </p:cNvPr>
          <p:cNvSpPr/>
          <p:nvPr/>
        </p:nvSpPr>
        <p:spPr>
          <a:xfrm>
            <a:off x="6968372" y="4919050"/>
            <a:ext cx="870857" cy="595086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</a:rPr>
              <a:t>m</a:t>
            </a:r>
            <a:endParaRPr lang="es-SV" sz="2000" b="1" dirty="0">
              <a:solidFill>
                <a:schemeClr val="tx1"/>
              </a:solidFill>
            </a:endParaRP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FB91BA03-E8C9-4C30-BFD1-83F3F4220535}"/>
              </a:ext>
            </a:extLst>
          </p:cNvPr>
          <p:cNvSpPr/>
          <p:nvPr/>
        </p:nvSpPr>
        <p:spPr>
          <a:xfrm>
            <a:off x="9219113" y="4041707"/>
            <a:ext cx="2801258" cy="19595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9F42EA52-6BD0-4277-9AE5-D6901823E5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9889376" y="4878107"/>
            <a:ext cx="1483044" cy="81886"/>
          </a:xfrm>
          <a:prstGeom prst="rect">
            <a:avLst/>
          </a:prstGeom>
        </p:spPr>
      </p:pic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B7630E43-24D8-4B4A-9676-D0811C040AF9}"/>
              </a:ext>
            </a:extLst>
          </p:cNvPr>
          <p:cNvCxnSpPr/>
          <p:nvPr/>
        </p:nvCxnSpPr>
        <p:spPr>
          <a:xfrm>
            <a:off x="10619742" y="5660572"/>
            <a:ext cx="0" cy="478971"/>
          </a:xfrm>
          <a:prstGeom prst="straightConnector1">
            <a:avLst/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E123B43C-670E-4C07-A6B1-A86A2B786876}"/>
              </a:ext>
            </a:extLst>
          </p:cNvPr>
          <p:cNvCxnSpPr/>
          <p:nvPr/>
        </p:nvCxnSpPr>
        <p:spPr>
          <a:xfrm flipV="1">
            <a:off x="7403800" y="4528457"/>
            <a:ext cx="0" cy="390593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uadroTexto 31">
            <a:extLst>
              <a:ext uri="{FF2B5EF4-FFF2-40B4-BE49-F238E27FC236}">
                <a16:creationId xmlns:a16="http://schemas.microsoft.com/office/drawing/2014/main" id="{A663DC6C-4783-41CB-BA6C-543CDD10306A}"/>
              </a:ext>
            </a:extLst>
          </p:cNvPr>
          <p:cNvSpPr txBox="1"/>
          <p:nvPr/>
        </p:nvSpPr>
        <p:spPr>
          <a:xfrm>
            <a:off x="10671841" y="5900057"/>
            <a:ext cx="1127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Tensión: T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FC772C43-77FA-4C4F-AAAA-D13BAC2A57C0}"/>
              </a:ext>
            </a:extLst>
          </p:cNvPr>
          <p:cNvSpPr txBox="1"/>
          <p:nvPr/>
        </p:nvSpPr>
        <p:spPr>
          <a:xfrm>
            <a:off x="7523263" y="4596091"/>
            <a:ext cx="1127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Tensión: T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4F593E4-2C33-4628-89AC-65351E1FAC2A}"/>
              </a:ext>
            </a:extLst>
          </p:cNvPr>
          <p:cNvSpPr txBox="1"/>
          <p:nvPr/>
        </p:nvSpPr>
        <p:spPr>
          <a:xfrm>
            <a:off x="27567" y="4681493"/>
            <a:ext cx="58293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000" b="1" dirty="0"/>
              <a:t>Diagrama de cuerpo libre (DCL): </a:t>
            </a:r>
            <a:r>
              <a:rPr lang="es-SV" sz="2000" dirty="0"/>
              <a:t>Consiste en aislar una parte de un sistema, colocando todas las fuerzas externas que actúan sobre esa parte. Es importante colocar todas las fuerzas que esa parte del sistema percibe. </a:t>
            </a:r>
          </a:p>
          <a:p>
            <a:r>
              <a:rPr lang="es-SV" sz="2000" dirty="0"/>
              <a:t>No olvidemos que, en el campo gravitatorio, debemos considerar al peso como una fuerza externa.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55FAA0F-9CAC-6C25-F2AD-BE5D9FF9FECA}"/>
              </a:ext>
            </a:extLst>
          </p:cNvPr>
          <p:cNvSpPr txBox="1"/>
          <p:nvPr/>
        </p:nvSpPr>
        <p:spPr>
          <a:xfrm>
            <a:off x="171629" y="3281585"/>
            <a:ext cx="65770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Como consecuencia de la fuerza F, la cuerda hace una fuerza hacia</a:t>
            </a:r>
          </a:p>
          <a:p>
            <a:r>
              <a:rPr lang="es-SV" dirty="0"/>
              <a:t>la derecha sobre el bloque 1, y una fuerza hacia la izquierda sobre el</a:t>
            </a:r>
          </a:p>
          <a:p>
            <a:r>
              <a:rPr lang="es-SV" dirty="0"/>
              <a:t>bloque 2. A esta fuerza le llamaremos “Tensión”.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5004A89-9B0E-BEE8-779E-E0A281BCC23C}"/>
              </a:ext>
            </a:extLst>
          </p:cNvPr>
          <p:cNvSpPr txBox="1"/>
          <p:nvPr/>
        </p:nvSpPr>
        <p:spPr>
          <a:xfrm>
            <a:off x="6094634" y="5623058"/>
            <a:ext cx="44812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El bloque de masa m está jalando la cuerda</a:t>
            </a:r>
          </a:p>
          <a:p>
            <a:r>
              <a:rPr lang="es-SV" dirty="0"/>
              <a:t>hacia abajo; pero la cuerda le hace una fuerza</a:t>
            </a:r>
          </a:p>
          <a:p>
            <a:r>
              <a:rPr lang="es-SV" dirty="0"/>
              <a:t>hacia arriba al bloque, para que éste no caiga.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AC1E6836-73B5-81E6-11B7-70C9ECCBBC89}"/>
              </a:ext>
            </a:extLst>
          </p:cNvPr>
          <p:cNvSpPr txBox="1"/>
          <p:nvPr/>
        </p:nvSpPr>
        <p:spPr>
          <a:xfrm>
            <a:off x="1371779" y="2304242"/>
            <a:ext cx="7298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b="1" dirty="0"/>
              <a:t>F21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82113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" grpId="0" animBg="1"/>
      <p:bldP spid="8" grpId="0"/>
      <p:bldP spid="9" grpId="0" animBg="1"/>
      <p:bldP spid="10" grpId="0" animBg="1"/>
      <p:bldP spid="15" grpId="0"/>
      <p:bldP spid="16" grpId="0"/>
      <p:bldP spid="17" grpId="0" animBg="1"/>
      <p:bldP spid="19" grpId="0"/>
      <p:bldP spid="21" grpId="0"/>
      <p:bldP spid="22" grpId="0" animBg="1"/>
      <p:bldP spid="23" grpId="0" animBg="1"/>
      <p:bldP spid="24" grpId="0" animBg="1"/>
      <p:bldP spid="32" grpId="0"/>
      <p:bldP spid="33" grpId="0"/>
      <p:bldP spid="6" grpId="0"/>
      <p:bldP spid="11" grpId="0"/>
      <p:bldP spid="13" grpId="0"/>
      <p:bldP spid="26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320</Words>
  <Application>Microsoft Office PowerPoint</Application>
  <PresentationFormat>Panorámica</PresentationFormat>
  <Paragraphs>39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7</cp:revision>
  <dcterms:created xsi:type="dcterms:W3CDTF">2021-11-04T00:37:46Z</dcterms:created>
  <dcterms:modified xsi:type="dcterms:W3CDTF">2024-02-07T17:42:06Z</dcterms:modified>
</cp:coreProperties>
</file>