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B094B-5552-485D-B9B6-617DF2F3E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D8300F-0CBF-40B4-864A-573176EB2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38C803-D12F-4D62-977C-87DDD6065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997636-B588-40AD-9969-99F8EC78E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0CABB4-093A-43FF-861C-771ACD1F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01703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5A770-EA29-4F50-8796-8CEEFC172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42CDC4-FFB8-44C2-9106-EE19DDD407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17F126-1450-49D4-9BD4-934158F8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B3BF1F-E60C-4B00-856D-695A0898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72CF00-C6D9-4BDC-A825-43E713B5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8513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B80CDD-7F2D-4E57-AEE0-E88973BF1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0BF50D-1BF4-4992-B6A5-6F9C36513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F61F0-41CF-4BE1-91F3-7EF583FD4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031A6D-A124-4457-A188-0C6E1D236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54E630-762A-419A-89C1-897E338C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9359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25661D-4421-4C63-BC83-05E67D596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4820BB-2119-481F-A4B9-23C36865F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9549C5-D37B-48AE-9A58-70EF3CB9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09B084-12D3-448E-B33C-53933E3B2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EFD627-1A21-4A24-8536-071BB2B9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9386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E5C83F-DB35-4E3A-87AB-16DA6910F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52A564-4689-46FC-872B-9A8C9D4C2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25271A-9596-4959-AC39-6F1CF448F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006C4E-60DC-48DC-899B-B12156053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F2978B-7525-4AD7-9CF8-12CC860D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4659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DAF5A8-3875-41BD-9C04-E7E100A7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942F00-03E0-4D64-A9C0-218CAFBC5B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15F3E4-6C50-42F9-8593-5C9FEF6DB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B1A3DB-9345-42A3-8044-9F7385F6A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1FB64F-12DE-4F90-9F4E-408A883A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7EA240-B179-4891-89A2-283A4CABD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3031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0FE3F9-05A8-4293-BB34-D87D7A4D4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E0229E-A2CB-4166-8CDD-C1847633B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C98935-1191-4D8E-8AD3-AB6DFAFBC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67E64CA-99E5-4719-A3D8-D8C27FCF2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E4102F-E612-4ABC-8590-ADCB5CD463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CD42B3D-D0CF-4D7C-85A0-F60836688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ADC0B7-7ECC-4FD8-B136-B3521D5F2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5F09891-2AF5-439C-99EC-1E792C86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1787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2D7710-508D-48F6-A29D-E8611149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9DB992-26AD-4BF1-813F-A1C0FFA29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8DD8B09-9E1A-45F9-BE9E-372940AD6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5709A2-5083-448D-92C9-2D50D3E2B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5724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9B7B6F-0AAD-469C-ADAB-93DA6E5C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99A4BF-BBD0-412D-8055-887FF761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378F9B-C423-43AF-8ED6-EE21BA606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715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937C6C-D422-4EA6-9107-48673EDDA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CAEF7A-A8D4-4457-8D71-2B3C4ED8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0FF7A5-C6BC-4115-8BF1-04FCBCAE9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0C2E14-43CD-4146-94F4-1F256B929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708B5C-7033-4E4D-8E81-55EA0A65B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1416DD-2958-4BBF-A08C-D7D282EE3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05376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9B854-17C9-496D-96BC-7522C799B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AA54B2-91A3-4A6F-83F9-8AE1F2C5F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6E31A0-F4FF-41CD-9EE3-8450E53EC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C17798-345C-4E6C-8A74-ADAE0749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7FB055-886A-4E25-B614-B5756618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2643CE-C254-4112-86B9-F895A052B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3291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623DF9-F364-4372-A431-340583D97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D3566C-C95E-44F5-A74E-7093B2508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7CB7BF-73ED-40E7-AB1B-8316EE828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038F7-6AE1-499B-BB48-C030BD0ECCBB}" type="datetimeFigureOut">
              <a:rPr lang="es-SV" smtClean="0"/>
              <a:t>7/2/2024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55FCD5-5177-47BD-9C7F-B0D636516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F02620-752F-48E9-BEF2-DEC0CBD56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4D8A6-F0AD-458E-80F8-6C5BC61E834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48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2.jpe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4.png"/><Relationship Id="rId10" Type="http://schemas.openxmlformats.org/officeDocument/2006/relationships/image" Target="../media/image25.png"/><Relationship Id="rId4" Type="http://schemas.openxmlformats.org/officeDocument/2006/relationships/image" Target="../media/image3.jpe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5.jpe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.jpeg"/><Relationship Id="rId9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3" Type="http://schemas.openxmlformats.org/officeDocument/2006/relationships/image" Target="../media/image51.png"/><Relationship Id="rId21" Type="http://schemas.openxmlformats.org/officeDocument/2006/relationships/image" Target="../media/image69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" Type="http://schemas.openxmlformats.org/officeDocument/2006/relationships/image" Target="../media/image1.png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ACEE935-8738-4315-825A-2AF8A79E2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9761A42-0831-401A-88CD-682237398324}"/>
              </a:ext>
            </a:extLst>
          </p:cNvPr>
          <p:cNvSpPr txBox="1"/>
          <p:nvPr/>
        </p:nvSpPr>
        <p:spPr>
          <a:xfrm>
            <a:off x="46302" y="1403624"/>
            <a:ext cx="115963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dirty="0"/>
              <a:t>Ejemplo 1. Un bloque de 5 kg, está sometido a las fuerzas que se muestran en la figura. Calcule la aceleración </a:t>
            </a:r>
          </a:p>
          <a:p>
            <a:r>
              <a:rPr lang="es-SV" sz="2000" dirty="0"/>
              <a:t>del bloque y la magnitud de la fuerza normal.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573CAFD-280A-4D27-BBA6-1D603DFB3404}"/>
              </a:ext>
            </a:extLst>
          </p:cNvPr>
          <p:cNvSpPr/>
          <p:nvPr/>
        </p:nvSpPr>
        <p:spPr>
          <a:xfrm>
            <a:off x="231122" y="3957271"/>
            <a:ext cx="3357861" cy="35922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5DA23FF-192F-4C45-95C8-C8BB39BD4A9B}"/>
              </a:ext>
            </a:extLst>
          </p:cNvPr>
          <p:cNvSpPr/>
          <p:nvPr/>
        </p:nvSpPr>
        <p:spPr>
          <a:xfrm>
            <a:off x="1335315" y="3386225"/>
            <a:ext cx="899885" cy="61654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dirty="0">
                <a:solidFill>
                  <a:schemeClr val="tx1"/>
                </a:solidFill>
              </a:rPr>
              <a:t>m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DC893DF7-44D2-4E26-8D87-595098967C16}"/>
              </a:ext>
            </a:extLst>
          </p:cNvPr>
          <p:cNvCxnSpPr/>
          <p:nvPr/>
        </p:nvCxnSpPr>
        <p:spPr>
          <a:xfrm>
            <a:off x="145143" y="3613860"/>
            <a:ext cx="113211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ECF685CC-85C9-4AAD-A5AB-E57CC58FB439}"/>
              </a:ext>
            </a:extLst>
          </p:cNvPr>
          <p:cNvCxnSpPr/>
          <p:nvPr/>
        </p:nvCxnSpPr>
        <p:spPr>
          <a:xfrm flipH="1">
            <a:off x="2235200" y="2937317"/>
            <a:ext cx="653143" cy="76139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931F9AEF-0115-4700-9C1B-C0CF12F62C84}"/>
              </a:ext>
            </a:extLst>
          </p:cNvPr>
          <p:cNvCxnSpPr/>
          <p:nvPr/>
        </p:nvCxnSpPr>
        <p:spPr>
          <a:xfrm>
            <a:off x="1785257" y="2812457"/>
            <a:ext cx="0" cy="57376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6B83BBA-7540-40E1-85E5-5B33453F0580}"/>
              </a:ext>
            </a:extLst>
          </p:cNvPr>
          <p:cNvSpPr txBox="1"/>
          <p:nvPr/>
        </p:nvSpPr>
        <p:spPr>
          <a:xfrm>
            <a:off x="231122" y="3318012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F1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7C07295-9F85-490E-A0B3-58A2C3F0A30D}"/>
              </a:ext>
            </a:extLst>
          </p:cNvPr>
          <p:cNvSpPr txBox="1"/>
          <p:nvPr/>
        </p:nvSpPr>
        <p:spPr>
          <a:xfrm>
            <a:off x="1785257" y="293731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F2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92AB1BF-3EC7-4230-B40E-FD72E430609B}"/>
              </a:ext>
            </a:extLst>
          </p:cNvPr>
          <p:cNvSpPr txBox="1"/>
          <p:nvPr/>
        </p:nvSpPr>
        <p:spPr>
          <a:xfrm>
            <a:off x="2685147" y="3132478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F3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722D57AD-ADB5-45B0-B2CA-756C78FC35E9}"/>
              </a:ext>
            </a:extLst>
          </p:cNvPr>
          <p:cNvCxnSpPr/>
          <p:nvPr/>
        </p:nvCxnSpPr>
        <p:spPr>
          <a:xfrm>
            <a:off x="2358029" y="2900729"/>
            <a:ext cx="572773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0BF604F8-DA0C-4713-9A31-A179AFD33ED8}"/>
              </a:ext>
            </a:extLst>
          </p:cNvPr>
          <p:cNvSpPr/>
          <p:nvPr/>
        </p:nvSpPr>
        <p:spPr>
          <a:xfrm rot="11549458">
            <a:off x="2597860" y="2753920"/>
            <a:ext cx="333806" cy="370231"/>
          </a:xfrm>
          <a:prstGeom prst="arc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05230F3-9479-4562-AE59-7E4CC2B38847}"/>
              </a:ext>
            </a:extLst>
          </p:cNvPr>
          <p:cNvSpPr txBox="1"/>
          <p:nvPr/>
        </p:nvSpPr>
        <p:spPr>
          <a:xfrm>
            <a:off x="2192741" y="2880568"/>
            <a:ext cx="49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60°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22B631E-912F-45ED-A79B-2E534C12AB2F}"/>
              </a:ext>
            </a:extLst>
          </p:cNvPr>
          <p:cNvSpPr txBox="1"/>
          <p:nvPr/>
        </p:nvSpPr>
        <p:spPr>
          <a:xfrm>
            <a:off x="3947886" y="3099341"/>
            <a:ext cx="10118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F1=25 N</a:t>
            </a:r>
          </a:p>
          <a:p>
            <a:r>
              <a:rPr lang="es-SV" dirty="0"/>
              <a:t>F2=10 N</a:t>
            </a:r>
          </a:p>
          <a:p>
            <a:r>
              <a:rPr lang="es-SV" dirty="0"/>
              <a:t>F3= 30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5DAA648D-ACD2-477F-ACC0-E86999B95177}"/>
                  </a:ext>
                </a:extLst>
              </p:cNvPr>
              <p:cNvSpPr txBox="1"/>
              <p:nvPr/>
            </p:nvSpPr>
            <p:spPr>
              <a:xfrm>
                <a:off x="3494877" y="4658655"/>
                <a:ext cx="1576714" cy="745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SV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𝐹𝑦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5DAA648D-ACD2-477F-ACC0-E86999B95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877" y="4658655"/>
                <a:ext cx="1576714" cy="745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480033AD-0D6D-4170-8442-E1BA9D3BF883}"/>
              </a:ext>
            </a:extLst>
          </p:cNvPr>
          <p:cNvCxnSpPr/>
          <p:nvPr/>
        </p:nvCxnSpPr>
        <p:spPr>
          <a:xfrm flipV="1">
            <a:off x="3393279" y="4712053"/>
            <a:ext cx="0" cy="466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1E07E79-7837-4484-825D-0795A48D83DF}"/>
              </a:ext>
            </a:extLst>
          </p:cNvPr>
          <p:cNvSpPr txBox="1"/>
          <p:nvPr/>
        </p:nvSpPr>
        <p:spPr>
          <a:xfrm>
            <a:off x="3011274" y="48093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+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D9FFB1D-5D81-43D2-B926-B1E707AE9960}"/>
              </a:ext>
            </a:extLst>
          </p:cNvPr>
          <p:cNvSpPr txBox="1"/>
          <p:nvPr/>
        </p:nvSpPr>
        <p:spPr>
          <a:xfrm>
            <a:off x="145143" y="4518214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DCL de m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BFDDFC8E-E8E7-4725-82BC-FD55AA15F56D}"/>
              </a:ext>
            </a:extLst>
          </p:cNvPr>
          <p:cNvSpPr/>
          <p:nvPr/>
        </p:nvSpPr>
        <p:spPr>
          <a:xfrm>
            <a:off x="1221079" y="5483627"/>
            <a:ext cx="899885" cy="61654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400" dirty="0">
                <a:solidFill>
                  <a:schemeClr val="tx1"/>
                </a:solidFill>
              </a:rPr>
              <a:t>m</a:t>
            </a: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A6EDAAA4-8E0F-42F5-9048-062A55CFFA3E}"/>
              </a:ext>
            </a:extLst>
          </p:cNvPr>
          <p:cNvCxnSpPr/>
          <p:nvPr/>
        </p:nvCxnSpPr>
        <p:spPr>
          <a:xfrm>
            <a:off x="88965" y="5751682"/>
            <a:ext cx="113211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4E1B8681-D9BF-4A7F-A8BA-9ECCAB56F4F4}"/>
              </a:ext>
            </a:extLst>
          </p:cNvPr>
          <p:cNvCxnSpPr/>
          <p:nvPr/>
        </p:nvCxnSpPr>
        <p:spPr>
          <a:xfrm>
            <a:off x="1671021" y="4891817"/>
            <a:ext cx="0" cy="57376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F0550BC8-835D-44D4-8F95-29749D729607}"/>
              </a:ext>
            </a:extLst>
          </p:cNvPr>
          <p:cNvCxnSpPr/>
          <p:nvPr/>
        </p:nvCxnSpPr>
        <p:spPr>
          <a:xfrm flipH="1">
            <a:off x="2154780" y="5080619"/>
            <a:ext cx="653143" cy="76139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8A8A30B-767B-4E32-A8A4-EF046FF9EDBE}"/>
              </a:ext>
            </a:extLst>
          </p:cNvPr>
          <p:cNvSpPr txBox="1"/>
          <p:nvPr/>
        </p:nvSpPr>
        <p:spPr>
          <a:xfrm>
            <a:off x="2229029" y="5050450"/>
            <a:ext cx="49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60°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B7C9750-A1FB-474A-B76A-6F698E56B957}"/>
              </a:ext>
            </a:extLst>
          </p:cNvPr>
          <p:cNvSpPr txBox="1"/>
          <p:nvPr/>
        </p:nvSpPr>
        <p:spPr>
          <a:xfrm>
            <a:off x="231122" y="5483627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F1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C00DA14-C787-44DA-828F-F497A5105D86}"/>
              </a:ext>
            </a:extLst>
          </p:cNvPr>
          <p:cNvSpPr txBox="1"/>
          <p:nvPr/>
        </p:nvSpPr>
        <p:spPr>
          <a:xfrm>
            <a:off x="1335315" y="505045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F2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8B9AEC7F-BD53-4DFE-8CD9-9A1EC3FCE6DD}"/>
              </a:ext>
            </a:extLst>
          </p:cNvPr>
          <p:cNvSpPr txBox="1"/>
          <p:nvPr/>
        </p:nvSpPr>
        <p:spPr>
          <a:xfrm>
            <a:off x="2399536" y="540091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F3</a:t>
            </a:r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3309EA46-478E-43F3-921F-5067C0E70747}"/>
              </a:ext>
            </a:extLst>
          </p:cNvPr>
          <p:cNvCxnSpPr/>
          <p:nvPr/>
        </p:nvCxnSpPr>
        <p:spPr>
          <a:xfrm flipH="1">
            <a:off x="2183355" y="5080619"/>
            <a:ext cx="60531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689242AD-A700-4929-9066-529E8095AD56}"/>
              </a:ext>
            </a:extLst>
          </p:cNvPr>
          <p:cNvCxnSpPr/>
          <p:nvPr/>
        </p:nvCxnSpPr>
        <p:spPr>
          <a:xfrm>
            <a:off x="2192741" y="5099669"/>
            <a:ext cx="0" cy="689623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CuadroTexto 39">
            <a:extLst>
              <a:ext uri="{FF2B5EF4-FFF2-40B4-BE49-F238E27FC236}">
                <a16:creationId xmlns:a16="http://schemas.microsoft.com/office/drawing/2014/main" id="{C79114F6-102A-464E-AB07-BEC3CEB61451}"/>
              </a:ext>
            </a:extLst>
          </p:cNvPr>
          <p:cNvSpPr txBox="1"/>
          <p:nvPr/>
        </p:nvSpPr>
        <p:spPr>
          <a:xfrm>
            <a:off x="2322877" y="470693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>
                <a:solidFill>
                  <a:srgbClr val="FF0000"/>
                </a:solidFill>
              </a:rPr>
              <a:t>F3x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D6D4C7C1-6D8E-48B4-8FE4-B7FE7E535B5F}"/>
              </a:ext>
            </a:extLst>
          </p:cNvPr>
          <p:cNvSpPr txBox="1"/>
          <p:nvPr/>
        </p:nvSpPr>
        <p:spPr>
          <a:xfrm>
            <a:off x="1752945" y="5130165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>
                <a:solidFill>
                  <a:srgbClr val="FF0000"/>
                </a:solidFill>
              </a:rPr>
              <a:t>F3y</a:t>
            </a:r>
          </a:p>
        </p:txBody>
      </p: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432D70EA-D689-47D1-882A-68B64D865150}"/>
              </a:ext>
            </a:extLst>
          </p:cNvPr>
          <p:cNvCxnSpPr/>
          <p:nvPr/>
        </p:nvCxnSpPr>
        <p:spPr>
          <a:xfrm>
            <a:off x="1671021" y="6100170"/>
            <a:ext cx="0" cy="453030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01C3EB68-F659-499A-B4B3-6CD66A36178D}"/>
              </a:ext>
            </a:extLst>
          </p:cNvPr>
          <p:cNvCxnSpPr>
            <a:cxnSpLocks/>
          </p:cNvCxnSpPr>
          <p:nvPr/>
        </p:nvCxnSpPr>
        <p:spPr>
          <a:xfrm flipH="1" flipV="1">
            <a:off x="1794846" y="4809369"/>
            <a:ext cx="1" cy="1290801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E420BB73-363D-4E5D-AD07-6C74F1480762}"/>
              </a:ext>
            </a:extLst>
          </p:cNvPr>
          <p:cNvSpPr txBox="1"/>
          <p:nvPr/>
        </p:nvSpPr>
        <p:spPr>
          <a:xfrm>
            <a:off x="1824262" y="456135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N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FAAE4F9-B76D-41F8-A147-F3BD79D6526A}"/>
              </a:ext>
            </a:extLst>
          </p:cNvPr>
          <p:cNvSpPr txBox="1"/>
          <p:nvPr/>
        </p:nvSpPr>
        <p:spPr>
          <a:xfrm>
            <a:off x="1675672" y="6191209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W=mg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164EB063-82FA-4353-96C6-AC37C3BE4458}"/>
                  </a:ext>
                </a:extLst>
              </p:cNvPr>
              <p:cNvSpPr txBox="1"/>
              <p:nvPr/>
            </p:nvSpPr>
            <p:spPr>
              <a:xfrm>
                <a:off x="3235303" y="5400910"/>
                <a:ext cx="264995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2−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164EB063-82FA-4353-96C6-AC37C3BE44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303" y="5400910"/>
                <a:ext cx="2649956" cy="307777"/>
              </a:xfrm>
              <a:prstGeom prst="rect">
                <a:avLst/>
              </a:prstGeom>
              <a:blipFill>
                <a:blip r:embed="rId6"/>
                <a:stretch>
                  <a:fillRect l="-1843" r="-1843" b="-34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D10883E2-5FAE-4B9C-98C1-C325679C4487}"/>
                  </a:ext>
                </a:extLst>
              </p:cNvPr>
              <p:cNvSpPr txBox="1"/>
              <p:nvPr/>
            </p:nvSpPr>
            <p:spPr>
              <a:xfrm>
                <a:off x="3235303" y="5918404"/>
                <a:ext cx="22009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2+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D10883E2-5FAE-4B9C-98C1-C325679C4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303" y="5918404"/>
                <a:ext cx="2200924" cy="307777"/>
              </a:xfrm>
              <a:prstGeom prst="rect">
                <a:avLst/>
              </a:prstGeom>
              <a:blipFill>
                <a:blip r:embed="rId7"/>
                <a:stretch>
                  <a:fillRect l="-2493" r="-3601" b="-34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46AA120F-00EB-41DC-BB38-25AD8B431065}"/>
                  </a:ext>
                </a:extLst>
              </p:cNvPr>
              <p:cNvSpPr txBox="1"/>
              <p:nvPr/>
            </p:nvSpPr>
            <p:spPr>
              <a:xfrm>
                <a:off x="5827545" y="2648122"/>
                <a:ext cx="29491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2+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𝑠𝑒𝑛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46AA120F-00EB-41DC-BB38-25AD8B431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545" y="2648122"/>
                <a:ext cx="2949141" cy="307777"/>
              </a:xfrm>
              <a:prstGeom prst="rect">
                <a:avLst/>
              </a:prstGeom>
              <a:blipFill>
                <a:blip r:embed="rId8"/>
                <a:stretch>
                  <a:fillRect l="-1653" r="-1446" b="-23529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C3F50FE6-6B3D-478F-82D6-563BB43D3586}"/>
                  </a:ext>
                </a:extLst>
              </p:cNvPr>
              <p:cNvSpPr txBox="1"/>
              <p:nvPr/>
            </p:nvSpPr>
            <p:spPr>
              <a:xfrm>
                <a:off x="5814956" y="3034666"/>
                <a:ext cx="4689554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e>
                      </m:d>
                      <m:d>
                        <m:d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9.8</m:t>
                              </m:r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SV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SV" sz="20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s-SV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+(30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𝑁𝑠𝑒𝑛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60°)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C3F50FE6-6B3D-478F-82D6-563BB43D35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956" y="3034666"/>
                <a:ext cx="4689554" cy="6915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08929983-034A-43E0-8A5D-326362F7B8F6}"/>
                  </a:ext>
                </a:extLst>
              </p:cNvPr>
              <p:cNvSpPr txBox="1"/>
              <p:nvPr/>
            </p:nvSpPr>
            <p:spPr>
              <a:xfrm>
                <a:off x="10598556" y="3254066"/>
                <a:ext cx="128419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𝟗𝟖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s-SV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CuadroTexto 52">
                <a:extLst>
                  <a:ext uri="{FF2B5EF4-FFF2-40B4-BE49-F238E27FC236}">
                    <a16:creationId xmlns:a16="http://schemas.microsoft.com/office/drawing/2014/main" id="{08929983-034A-43E0-8A5D-326362F7B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8556" y="3254066"/>
                <a:ext cx="1284198" cy="307777"/>
              </a:xfrm>
              <a:prstGeom prst="rect">
                <a:avLst/>
              </a:prstGeom>
              <a:blipFill>
                <a:blip r:embed="rId10"/>
                <a:stretch>
                  <a:fillRect l="-1905" r="-4286" b="-6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B9ED547D-1FCA-4D9A-B282-ED126E46EC70}"/>
                  </a:ext>
                </a:extLst>
              </p:cNvPr>
              <p:cNvSpPr txBox="1"/>
              <p:nvPr/>
            </p:nvSpPr>
            <p:spPr>
              <a:xfrm>
                <a:off x="5844460" y="3694496"/>
                <a:ext cx="1440202" cy="745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SV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𝐹𝑥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𝑚𝑎</m:t>
                          </m:r>
                        </m:e>
                      </m:nary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54" name="CuadroTexto 53">
                <a:extLst>
                  <a:ext uri="{FF2B5EF4-FFF2-40B4-BE49-F238E27FC236}">
                    <a16:creationId xmlns:a16="http://schemas.microsoft.com/office/drawing/2014/main" id="{B9ED547D-1FCA-4D9A-B282-ED126E46EC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460" y="3694496"/>
                <a:ext cx="1440202" cy="745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435EBF8B-7262-491F-B177-A5DF34823CDF}"/>
              </a:ext>
            </a:extLst>
          </p:cNvPr>
          <p:cNvCxnSpPr/>
          <p:nvPr/>
        </p:nvCxnSpPr>
        <p:spPr>
          <a:xfrm flipV="1">
            <a:off x="4717143" y="4809369"/>
            <a:ext cx="354448" cy="3529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B92381E2-7AC5-4E1D-B500-92C77B217555}"/>
              </a:ext>
            </a:extLst>
          </p:cNvPr>
          <p:cNvCxnSpPr/>
          <p:nvPr/>
        </p:nvCxnSpPr>
        <p:spPr>
          <a:xfrm>
            <a:off x="6923314" y="3896867"/>
            <a:ext cx="81280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uadroTexto 59">
            <a:extLst>
              <a:ext uri="{FF2B5EF4-FFF2-40B4-BE49-F238E27FC236}">
                <a16:creationId xmlns:a16="http://schemas.microsoft.com/office/drawing/2014/main" id="{63608F58-8B32-43F1-83EA-6E42BB319258}"/>
              </a:ext>
            </a:extLst>
          </p:cNvPr>
          <p:cNvSpPr txBox="1"/>
          <p:nvPr/>
        </p:nvSpPr>
        <p:spPr>
          <a:xfrm>
            <a:off x="7678284" y="36555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+</a:t>
            </a:r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78100524-776F-4B9C-93D2-6EF852D2CEEB}"/>
              </a:ext>
            </a:extLst>
          </p:cNvPr>
          <p:cNvSpPr txBox="1"/>
          <p:nvPr/>
        </p:nvSpPr>
        <p:spPr>
          <a:xfrm>
            <a:off x="7978366" y="3606004"/>
            <a:ext cx="3619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(positivo siempre en la dirección del </a:t>
            </a:r>
          </a:p>
          <a:p>
            <a:r>
              <a:rPr lang="es-SV" dirty="0"/>
              <a:t>movimiento)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uadroTexto 61">
                <a:extLst>
                  <a:ext uri="{FF2B5EF4-FFF2-40B4-BE49-F238E27FC236}">
                    <a16:creationId xmlns:a16="http://schemas.microsoft.com/office/drawing/2014/main" id="{9A37B482-D033-45AE-BDF8-94B57E2AE2D1}"/>
                  </a:ext>
                </a:extLst>
              </p:cNvPr>
              <p:cNvSpPr txBox="1"/>
              <p:nvPr/>
            </p:nvSpPr>
            <p:spPr>
              <a:xfrm>
                <a:off x="6775184" y="4485200"/>
                <a:ext cx="180620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62" name="CuadroTexto 61">
                <a:extLst>
                  <a:ext uri="{FF2B5EF4-FFF2-40B4-BE49-F238E27FC236}">
                    <a16:creationId xmlns:a16="http://schemas.microsoft.com/office/drawing/2014/main" id="{9A37B482-D033-45AE-BDF8-94B57E2AE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5184" y="4485200"/>
                <a:ext cx="1806200" cy="307777"/>
              </a:xfrm>
              <a:prstGeom prst="rect">
                <a:avLst/>
              </a:prstGeom>
              <a:blipFill>
                <a:blip r:embed="rId12"/>
                <a:stretch>
                  <a:fillRect l="-2694" r="-1010" b="-6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uadroTexto 62">
                <a:extLst>
                  <a:ext uri="{FF2B5EF4-FFF2-40B4-BE49-F238E27FC236}">
                    <a16:creationId xmlns:a16="http://schemas.microsoft.com/office/drawing/2014/main" id="{AF6903F2-85AA-4126-B608-2FA51249F116}"/>
                  </a:ext>
                </a:extLst>
              </p:cNvPr>
              <p:cNvSpPr txBox="1"/>
              <p:nvPr/>
            </p:nvSpPr>
            <p:spPr>
              <a:xfrm>
                <a:off x="6775184" y="4966371"/>
                <a:ext cx="1591397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63" name="CuadroTexto 62">
                <a:extLst>
                  <a:ext uri="{FF2B5EF4-FFF2-40B4-BE49-F238E27FC236}">
                    <a16:creationId xmlns:a16="http://schemas.microsoft.com/office/drawing/2014/main" id="{AF6903F2-85AA-4126-B608-2FA51249F1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5184" y="4966371"/>
                <a:ext cx="1591397" cy="57823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uadroTexto 63">
                <a:extLst>
                  <a:ext uri="{FF2B5EF4-FFF2-40B4-BE49-F238E27FC236}">
                    <a16:creationId xmlns:a16="http://schemas.microsoft.com/office/drawing/2014/main" id="{6EBC156D-1AA5-40C5-8A75-812C98C41D27}"/>
                  </a:ext>
                </a:extLst>
              </p:cNvPr>
              <p:cNvSpPr txBox="1"/>
              <p:nvPr/>
            </p:nvSpPr>
            <p:spPr>
              <a:xfrm>
                <a:off x="6224045" y="5683511"/>
                <a:ext cx="220239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60°</m:t>
                          </m:r>
                        </m:num>
                        <m:den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64" name="CuadroTexto 63">
                <a:extLst>
                  <a:ext uri="{FF2B5EF4-FFF2-40B4-BE49-F238E27FC236}">
                    <a16:creationId xmlns:a16="http://schemas.microsoft.com/office/drawing/2014/main" id="{6EBC156D-1AA5-40C5-8A75-812C98C41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045" y="5683511"/>
                <a:ext cx="2202398" cy="57823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Forma libre: forma 64">
            <a:extLst>
              <a:ext uri="{FF2B5EF4-FFF2-40B4-BE49-F238E27FC236}">
                <a16:creationId xmlns:a16="http://schemas.microsoft.com/office/drawing/2014/main" id="{94C23613-A363-4E1C-B89F-EFD7D9F16DBD}"/>
              </a:ext>
            </a:extLst>
          </p:cNvPr>
          <p:cNvSpPr/>
          <p:nvPr/>
        </p:nvSpPr>
        <p:spPr>
          <a:xfrm>
            <a:off x="5583041" y="2627086"/>
            <a:ext cx="588960" cy="3918857"/>
          </a:xfrm>
          <a:custGeom>
            <a:avLst/>
            <a:gdLst>
              <a:gd name="connsiteX0" fmla="*/ 19473 w 588960"/>
              <a:gd name="connsiteY0" fmla="*/ 0 h 3918857"/>
              <a:gd name="connsiteX1" fmla="*/ 63016 w 588960"/>
              <a:gd name="connsiteY1" fmla="*/ 2090057 h 3918857"/>
              <a:gd name="connsiteX2" fmla="*/ 541988 w 588960"/>
              <a:gd name="connsiteY2" fmla="*/ 2670628 h 3918857"/>
              <a:gd name="connsiteX3" fmla="*/ 571016 w 588960"/>
              <a:gd name="connsiteY3" fmla="*/ 3889828 h 3918857"/>
              <a:gd name="connsiteX4" fmla="*/ 571016 w 588960"/>
              <a:gd name="connsiteY4" fmla="*/ 3889828 h 3918857"/>
              <a:gd name="connsiteX5" fmla="*/ 571016 w 588960"/>
              <a:gd name="connsiteY5" fmla="*/ 3889828 h 3918857"/>
              <a:gd name="connsiteX6" fmla="*/ 571016 w 588960"/>
              <a:gd name="connsiteY6" fmla="*/ 3918857 h 391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960" h="3918857">
                <a:moveTo>
                  <a:pt x="19473" y="0"/>
                </a:moveTo>
                <a:cubicBezTo>
                  <a:pt x="-2299" y="822476"/>
                  <a:pt x="-24070" y="1644952"/>
                  <a:pt x="63016" y="2090057"/>
                </a:cubicBezTo>
                <a:cubicBezTo>
                  <a:pt x="150102" y="2535162"/>
                  <a:pt x="457321" y="2370666"/>
                  <a:pt x="541988" y="2670628"/>
                </a:cubicBezTo>
                <a:cubicBezTo>
                  <a:pt x="626655" y="2970590"/>
                  <a:pt x="571016" y="3889828"/>
                  <a:pt x="571016" y="3889828"/>
                </a:cubicBezTo>
                <a:lnTo>
                  <a:pt x="571016" y="3889828"/>
                </a:lnTo>
                <a:lnTo>
                  <a:pt x="571016" y="3889828"/>
                </a:lnTo>
                <a:lnTo>
                  <a:pt x="571016" y="391885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CuadroTexto 65">
                <a:extLst>
                  <a:ext uri="{FF2B5EF4-FFF2-40B4-BE49-F238E27FC236}">
                    <a16:creationId xmlns:a16="http://schemas.microsoft.com/office/drawing/2014/main" id="{678384BE-A635-4E2A-BD2F-1DE182F77058}"/>
                  </a:ext>
                </a:extLst>
              </p:cNvPr>
              <p:cNvSpPr txBox="1"/>
              <p:nvPr/>
            </p:nvSpPr>
            <p:spPr>
              <a:xfrm>
                <a:off x="9079003" y="4399408"/>
                <a:ext cx="2766527" cy="6401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(30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60°)</m:t>
                          </m:r>
                        </m:num>
                        <m:den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>
          <p:sp>
            <p:nvSpPr>
              <p:cNvPr id="66" name="CuadroTexto 65">
                <a:extLst>
                  <a:ext uri="{FF2B5EF4-FFF2-40B4-BE49-F238E27FC236}">
                    <a16:creationId xmlns:a16="http://schemas.microsoft.com/office/drawing/2014/main" id="{678384BE-A635-4E2A-BD2F-1DE182F770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9003" y="4399408"/>
                <a:ext cx="2766527" cy="6401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CuadroTexto 66">
                <a:extLst>
                  <a:ext uri="{FF2B5EF4-FFF2-40B4-BE49-F238E27FC236}">
                    <a16:creationId xmlns:a16="http://schemas.microsoft.com/office/drawing/2014/main" id="{A2DD3B73-12E1-4865-9B2D-E6F90C716C69}"/>
                  </a:ext>
                </a:extLst>
              </p:cNvPr>
              <p:cNvSpPr txBox="1"/>
              <p:nvPr/>
            </p:nvSpPr>
            <p:spPr>
              <a:xfrm>
                <a:off x="9046257" y="5388599"/>
                <a:ext cx="1374607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s-SV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SV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CuadroTexto 66">
                <a:extLst>
                  <a:ext uri="{FF2B5EF4-FFF2-40B4-BE49-F238E27FC236}">
                    <a16:creationId xmlns:a16="http://schemas.microsoft.com/office/drawing/2014/main" id="{A2DD3B73-12E1-4865-9B2D-E6F90C716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6257" y="5388599"/>
                <a:ext cx="1374607" cy="314766"/>
              </a:xfrm>
              <a:prstGeom prst="rect">
                <a:avLst/>
              </a:prstGeom>
              <a:blipFill>
                <a:blip r:embed="rId16"/>
                <a:stretch>
                  <a:fillRect l="-2222" t="-1923" r="-2222" b="-3269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318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14" grpId="0"/>
      <p:bldP spid="16" grpId="0"/>
      <p:bldP spid="17" grpId="0"/>
      <p:bldP spid="21" grpId="0"/>
      <p:bldP spid="22" grpId="0"/>
      <p:bldP spid="23" grpId="0"/>
      <p:bldP spid="26" grpId="0"/>
      <p:bldP spid="27" grpId="0"/>
      <p:bldP spid="28" grpId="0" animBg="1"/>
      <p:bldP spid="32" grpId="0"/>
      <p:bldP spid="33" grpId="0"/>
      <p:bldP spid="34" grpId="0"/>
      <p:bldP spid="35" grpId="0"/>
      <p:bldP spid="40" grpId="0"/>
      <p:bldP spid="41" grpId="0"/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0" grpId="0"/>
      <p:bldP spid="61" grpId="0"/>
      <p:bldP spid="62" grpId="0"/>
      <p:bldP spid="63" grpId="0"/>
      <p:bldP spid="64" grpId="0"/>
      <p:bldP spid="66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ACEE935-8738-4315-825A-2AF8A79E2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232" y="-234184"/>
            <a:ext cx="12192000" cy="685465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529E211-AA34-4FAC-86B9-D72F616ABDAB}"/>
              </a:ext>
            </a:extLst>
          </p:cNvPr>
          <p:cNvSpPr txBox="1"/>
          <p:nvPr/>
        </p:nvSpPr>
        <p:spPr>
          <a:xfrm>
            <a:off x="130628" y="696686"/>
            <a:ext cx="11890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dirty="0"/>
              <a:t>Ejemplo 2. Un bloque de 2kg se suspende por medio de una cuerda ligera como se muestra en la figura. Calcule</a:t>
            </a:r>
          </a:p>
          <a:p>
            <a:r>
              <a:rPr lang="es-SV" sz="2000" dirty="0"/>
              <a:t> la tensión en la cuerda.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232F9C2-DAEF-48DE-B83A-216ACFCE3C52}"/>
              </a:ext>
            </a:extLst>
          </p:cNvPr>
          <p:cNvSpPr/>
          <p:nvPr/>
        </p:nvSpPr>
        <p:spPr>
          <a:xfrm>
            <a:off x="464457" y="1404572"/>
            <a:ext cx="1930400" cy="27908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D5C2640C-646C-4F46-988E-0C77ED19059E}"/>
              </a:ext>
            </a:extLst>
          </p:cNvPr>
          <p:cNvCxnSpPr/>
          <p:nvPr/>
        </p:nvCxnSpPr>
        <p:spPr>
          <a:xfrm>
            <a:off x="1364343" y="1683657"/>
            <a:ext cx="0" cy="1045029"/>
          </a:xfrm>
          <a:prstGeom prst="line">
            <a:avLst/>
          </a:prstGeom>
          <a:ln w="508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e 6">
            <a:extLst>
              <a:ext uri="{FF2B5EF4-FFF2-40B4-BE49-F238E27FC236}">
                <a16:creationId xmlns:a16="http://schemas.microsoft.com/office/drawing/2014/main" id="{4BF87B38-A966-4291-AE9D-CE40D747CABA}"/>
              </a:ext>
            </a:extLst>
          </p:cNvPr>
          <p:cNvSpPr/>
          <p:nvPr/>
        </p:nvSpPr>
        <p:spPr>
          <a:xfrm>
            <a:off x="914400" y="2728686"/>
            <a:ext cx="899886" cy="9289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B66B8F-6D23-4F40-AEC1-5E80EAD866D0}"/>
              </a:ext>
            </a:extLst>
          </p:cNvPr>
          <p:cNvSpPr txBox="1"/>
          <p:nvPr/>
        </p:nvSpPr>
        <p:spPr>
          <a:xfrm>
            <a:off x="348343" y="4151086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DCL de m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5CA323CA-81A0-41A5-9AA3-2840BF40E3AE}"/>
              </a:ext>
            </a:extLst>
          </p:cNvPr>
          <p:cNvSpPr/>
          <p:nvPr/>
        </p:nvSpPr>
        <p:spPr>
          <a:xfrm>
            <a:off x="886311" y="5013904"/>
            <a:ext cx="899886" cy="928914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tx1"/>
                </a:solidFill>
              </a:rPr>
              <a:t>m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DCAC58F6-362A-4E8C-A49B-8898B68D53F2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1320800" y="4528457"/>
            <a:ext cx="15454" cy="485447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39FBE329-1934-428F-ABC9-97552C1B3979}"/>
              </a:ext>
            </a:extLst>
          </p:cNvPr>
          <p:cNvCxnSpPr/>
          <p:nvPr/>
        </p:nvCxnSpPr>
        <p:spPr>
          <a:xfrm>
            <a:off x="1336254" y="5942818"/>
            <a:ext cx="0" cy="461296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0357434-E22C-4E78-B9C3-5CF2AD92093D}"/>
              </a:ext>
            </a:extLst>
          </p:cNvPr>
          <p:cNvSpPr txBox="1"/>
          <p:nvPr/>
        </p:nvSpPr>
        <p:spPr>
          <a:xfrm>
            <a:off x="1412787" y="451796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b="1" dirty="0"/>
              <a:t>T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B4635A7-0800-4863-B455-380D4FD1BACF}"/>
              </a:ext>
            </a:extLst>
          </p:cNvPr>
          <p:cNvSpPr txBox="1"/>
          <p:nvPr/>
        </p:nvSpPr>
        <p:spPr>
          <a:xfrm>
            <a:off x="1424279" y="617346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b="1" dirty="0"/>
              <a:t>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126DDA9B-A7AD-4AD4-B799-2600781E9CDF}"/>
                  </a:ext>
                </a:extLst>
              </p:cNvPr>
              <p:cNvSpPr txBox="1"/>
              <p:nvPr/>
            </p:nvSpPr>
            <p:spPr>
              <a:xfrm>
                <a:off x="3635828" y="1428824"/>
                <a:ext cx="1301447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SV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𝐹𝑦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𝑚𝑎</m:t>
                          </m:r>
                        </m:e>
                      </m:nary>
                    </m:oMath>
                  </m:oMathPara>
                </a14:m>
                <a:endParaRPr lang="es-SV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126DDA9B-A7AD-4AD4-B799-2600781E9C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28" y="1428824"/>
                <a:ext cx="1301447" cy="6707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2A2AECC3-8421-4733-8447-91899F96D30D}"/>
              </a:ext>
            </a:extLst>
          </p:cNvPr>
          <p:cNvCxnSpPr/>
          <p:nvPr/>
        </p:nvCxnSpPr>
        <p:spPr>
          <a:xfrm flipV="1">
            <a:off x="3396343" y="1428824"/>
            <a:ext cx="0" cy="472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A32DFF2-C525-4485-A85F-6A5CFFA674DF}"/>
              </a:ext>
            </a:extLst>
          </p:cNvPr>
          <p:cNvSpPr txBox="1"/>
          <p:nvPr/>
        </p:nvSpPr>
        <p:spPr>
          <a:xfrm>
            <a:off x="3080476" y="14634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+</a:t>
            </a:r>
            <a:endParaRPr lang="es-SV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FA9E2CC8-EAFF-4B06-8AF3-DDCB78744929}"/>
                  </a:ext>
                </a:extLst>
              </p:cNvPr>
              <p:cNvSpPr txBox="1"/>
              <p:nvPr/>
            </p:nvSpPr>
            <p:spPr>
              <a:xfrm>
                <a:off x="3396343" y="2362330"/>
                <a:ext cx="119616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FA9E2CC8-EAFF-4B06-8AF3-DDCB78744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343" y="2362330"/>
                <a:ext cx="1196161" cy="307777"/>
              </a:xfrm>
              <a:prstGeom prst="rect">
                <a:avLst/>
              </a:prstGeom>
              <a:blipFill>
                <a:blip r:embed="rId6"/>
                <a:stretch>
                  <a:fillRect l="-4082" r="-4592" b="-6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11C48F3-C73F-4CD8-8B6B-F4399BE3C769}"/>
                  </a:ext>
                </a:extLst>
              </p:cNvPr>
              <p:cNvSpPr txBox="1"/>
              <p:nvPr/>
            </p:nvSpPr>
            <p:spPr>
              <a:xfrm>
                <a:off x="3891913" y="2867798"/>
                <a:ext cx="7471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511C48F3-C73F-4CD8-8B6B-F4399BE3C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913" y="2867798"/>
                <a:ext cx="747128" cy="307777"/>
              </a:xfrm>
              <a:prstGeom prst="rect">
                <a:avLst/>
              </a:prstGeom>
              <a:blipFill>
                <a:blip r:embed="rId7"/>
                <a:stretch>
                  <a:fillRect l="-7317" r="-3252" b="-588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15A2A042-8D79-4B7E-B57E-0EDF3F68278E}"/>
                  </a:ext>
                </a:extLst>
              </p:cNvPr>
              <p:cNvSpPr txBox="1"/>
              <p:nvPr/>
            </p:nvSpPr>
            <p:spPr>
              <a:xfrm>
                <a:off x="3891913" y="3320088"/>
                <a:ext cx="2050241" cy="5272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)(9.8</m:t>
                      </m:r>
                      <m:f>
                        <m:f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s-E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E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15A2A042-8D79-4B7E-B57E-0EDF3F682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913" y="3320088"/>
                <a:ext cx="2050241" cy="5272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ADC14AD9-E6D8-42E6-BF82-5FE70CA0379F}"/>
                  </a:ext>
                </a:extLst>
              </p:cNvPr>
              <p:cNvSpPr txBox="1"/>
              <p:nvPr/>
            </p:nvSpPr>
            <p:spPr>
              <a:xfrm>
                <a:off x="3960779" y="3952946"/>
                <a:ext cx="12813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=19.6 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ADC14AD9-E6D8-42E6-BF82-5FE70CA037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779" y="3952946"/>
                <a:ext cx="1281312" cy="307777"/>
              </a:xfrm>
              <a:prstGeom prst="rect">
                <a:avLst/>
              </a:prstGeom>
              <a:blipFill>
                <a:blip r:embed="rId9"/>
                <a:stretch>
                  <a:fillRect l="-4286" r="-3810" b="-588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834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8" grpId="0"/>
      <p:bldP spid="9" grpId="0" animBg="1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ACEE935-8738-4315-825A-2AF8A79E2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6F9C408-6537-4D0D-906F-3BA58B2DC531}"/>
              </a:ext>
            </a:extLst>
          </p:cNvPr>
          <p:cNvSpPr txBox="1"/>
          <p:nvPr/>
        </p:nvSpPr>
        <p:spPr>
          <a:xfrm>
            <a:off x="304800" y="928914"/>
            <a:ext cx="116438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Ejemplo 3. Dos bloques de 4kg y 6 kg son empujados por una fuerza de 30N. Calcule la aceleración del sistema</a:t>
            </a:r>
          </a:p>
          <a:p>
            <a:r>
              <a:rPr lang="es-SV" sz="2000" dirty="0"/>
              <a:t>y la fuerza de contacto entre los bloques.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9860980-330E-49F5-B1B0-C8F19B2F0613}"/>
              </a:ext>
            </a:extLst>
          </p:cNvPr>
          <p:cNvSpPr/>
          <p:nvPr/>
        </p:nvSpPr>
        <p:spPr>
          <a:xfrm>
            <a:off x="1074057" y="2423886"/>
            <a:ext cx="4470400" cy="203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E96977C-516E-4FAD-A78C-1CB3E7D22CAF}"/>
              </a:ext>
            </a:extLst>
          </p:cNvPr>
          <p:cNvSpPr/>
          <p:nvPr/>
        </p:nvSpPr>
        <p:spPr>
          <a:xfrm>
            <a:off x="2772228" y="1919108"/>
            <a:ext cx="580571" cy="504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m1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3430BB6-5986-417B-9573-23966478C0D0}"/>
              </a:ext>
            </a:extLst>
          </p:cNvPr>
          <p:cNvSpPr/>
          <p:nvPr/>
        </p:nvSpPr>
        <p:spPr>
          <a:xfrm>
            <a:off x="3367314" y="1636800"/>
            <a:ext cx="798286" cy="787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m2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1DC1A28F-B93B-4EA1-A8F3-C6B4E05342C6}"/>
              </a:ext>
            </a:extLst>
          </p:cNvPr>
          <p:cNvCxnSpPr>
            <a:cxnSpLocks/>
          </p:cNvCxnSpPr>
          <p:nvPr/>
        </p:nvCxnSpPr>
        <p:spPr>
          <a:xfrm>
            <a:off x="2061029" y="2186934"/>
            <a:ext cx="72571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9E8BC37-53BF-4D60-8C72-9F66002BAD05}"/>
              </a:ext>
            </a:extLst>
          </p:cNvPr>
          <p:cNvSpPr txBox="1"/>
          <p:nvPr/>
        </p:nvSpPr>
        <p:spPr>
          <a:xfrm>
            <a:off x="6096000" y="1636800"/>
            <a:ext cx="9316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m1=4kg</a:t>
            </a:r>
          </a:p>
          <a:p>
            <a:r>
              <a:rPr lang="es-SV" dirty="0"/>
              <a:t>m2=6kg</a:t>
            </a:r>
          </a:p>
          <a:p>
            <a:r>
              <a:rPr lang="es-SV" dirty="0"/>
              <a:t>F=30 N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F03856B-E766-443F-B0F1-2F7904BF66E6}"/>
              </a:ext>
            </a:extLst>
          </p:cNvPr>
          <p:cNvSpPr txBox="1"/>
          <p:nvPr/>
        </p:nvSpPr>
        <p:spPr>
          <a:xfrm>
            <a:off x="2336800" y="181760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F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C28401B-2A2F-4142-9F01-F4195ED0250F}"/>
              </a:ext>
            </a:extLst>
          </p:cNvPr>
          <p:cNvSpPr txBox="1"/>
          <p:nvPr/>
        </p:nvSpPr>
        <p:spPr>
          <a:xfrm>
            <a:off x="667657" y="3193143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DCL de m2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D79BA4B-F49E-4E13-9C39-B1ED6C1BFBD7}"/>
              </a:ext>
            </a:extLst>
          </p:cNvPr>
          <p:cNvSpPr/>
          <p:nvPr/>
        </p:nvSpPr>
        <p:spPr>
          <a:xfrm>
            <a:off x="1040554" y="4028771"/>
            <a:ext cx="798286" cy="787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m2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7977B928-FDAE-4A61-992E-80A405F18EC4}"/>
              </a:ext>
            </a:extLst>
          </p:cNvPr>
          <p:cNvCxnSpPr/>
          <p:nvPr/>
        </p:nvCxnSpPr>
        <p:spPr>
          <a:xfrm>
            <a:off x="1422400" y="4815857"/>
            <a:ext cx="0" cy="627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ACF4C406-AF56-424A-8EC6-413D3573CEE6}"/>
              </a:ext>
            </a:extLst>
          </p:cNvPr>
          <p:cNvCxnSpPr/>
          <p:nvPr/>
        </p:nvCxnSpPr>
        <p:spPr>
          <a:xfrm flipV="1">
            <a:off x="1439697" y="3562475"/>
            <a:ext cx="0" cy="466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8D8C9309-0D20-439D-9EB4-73461F32029A}"/>
              </a:ext>
            </a:extLst>
          </p:cNvPr>
          <p:cNvCxnSpPr/>
          <p:nvPr/>
        </p:nvCxnSpPr>
        <p:spPr>
          <a:xfrm>
            <a:off x="304800" y="4422314"/>
            <a:ext cx="7357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69DE3B2-99A5-4394-BF7F-6B8DAAE246A3}"/>
              </a:ext>
            </a:extLst>
          </p:cNvPr>
          <p:cNvSpPr txBox="1"/>
          <p:nvPr/>
        </p:nvSpPr>
        <p:spPr>
          <a:xfrm>
            <a:off x="1553029" y="3686629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N2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108715B-BB3E-478A-9354-E70B48C216F0}"/>
              </a:ext>
            </a:extLst>
          </p:cNvPr>
          <p:cNvSpPr txBox="1"/>
          <p:nvPr/>
        </p:nvSpPr>
        <p:spPr>
          <a:xfrm>
            <a:off x="1553029" y="522120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W2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5009669-C201-4638-A3F8-445BA24109AB}"/>
              </a:ext>
            </a:extLst>
          </p:cNvPr>
          <p:cNvSpPr txBox="1"/>
          <p:nvPr/>
        </p:nvSpPr>
        <p:spPr>
          <a:xfrm>
            <a:off x="516275" y="4120617"/>
            <a:ext cx="366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dirty="0" err="1"/>
              <a:t>fc</a:t>
            </a:r>
            <a:endParaRPr lang="es-SV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6234369-92D8-4A1F-82E1-8B5F57B5642E}"/>
                  </a:ext>
                </a:extLst>
              </p:cNvPr>
              <p:cNvSpPr txBox="1"/>
              <p:nvPr/>
            </p:nvSpPr>
            <p:spPr>
              <a:xfrm>
                <a:off x="449906" y="5478830"/>
                <a:ext cx="1559850" cy="745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SV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𝐹𝑥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nary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26234369-92D8-4A1F-82E1-8B5F57B564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06" y="5478830"/>
                <a:ext cx="1559850" cy="745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A946B354-7A9F-437A-A9ED-C5AFEFC396D3}"/>
              </a:ext>
            </a:extLst>
          </p:cNvPr>
          <p:cNvCxnSpPr/>
          <p:nvPr/>
        </p:nvCxnSpPr>
        <p:spPr>
          <a:xfrm>
            <a:off x="516275" y="5353146"/>
            <a:ext cx="3224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DDB054EE-01F6-4250-AE07-4A3623DFA8A4}"/>
                  </a:ext>
                </a:extLst>
              </p:cNvPr>
              <p:cNvSpPr txBox="1"/>
              <p:nvPr/>
            </p:nvSpPr>
            <p:spPr>
              <a:xfrm>
                <a:off x="2934493" y="3193143"/>
                <a:ext cx="19468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𝑓𝑐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        (1)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DDB054EE-01F6-4250-AE07-4A3623DFA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493" y="3193143"/>
                <a:ext cx="1946879" cy="307777"/>
              </a:xfrm>
              <a:prstGeom prst="rect">
                <a:avLst/>
              </a:prstGeom>
              <a:blipFill>
                <a:blip r:embed="rId4"/>
                <a:stretch>
                  <a:fillRect l="-4063" t="-2000" r="-4063" b="-36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uadroTexto 27">
            <a:extLst>
              <a:ext uri="{FF2B5EF4-FFF2-40B4-BE49-F238E27FC236}">
                <a16:creationId xmlns:a16="http://schemas.microsoft.com/office/drawing/2014/main" id="{4006FF0B-F2C0-4C34-ABD8-E69416DC0EA3}"/>
              </a:ext>
            </a:extLst>
          </p:cNvPr>
          <p:cNvSpPr txBox="1"/>
          <p:nvPr/>
        </p:nvSpPr>
        <p:spPr>
          <a:xfrm>
            <a:off x="2879394" y="3592273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DCL de m1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DAF3912E-A9D3-4E4E-8FCC-C5FAE06279AE}"/>
                  </a:ext>
                </a:extLst>
              </p:cNvPr>
              <p:cNvSpPr txBox="1"/>
              <p:nvPr/>
            </p:nvSpPr>
            <p:spPr>
              <a:xfrm>
                <a:off x="2647213" y="5333193"/>
                <a:ext cx="1553887" cy="745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SV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𝐹𝑥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nary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DAF3912E-A9D3-4E4E-8FCC-C5FAE0627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213" y="5333193"/>
                <a:ext cx="1553887" cy="745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8C56A7E0-90A8-41DF-8E40-22948EAFFBA9}"/>
              </a:ext>
            </a:extLst>
          </p:cNvPr>
          <p:cNvCxnSpPr/>
          <p:nvPr/>
        </p:nvCxnSpPr>
        <p:spPr>
          <a:xfrm>
            <a:off x="2718186" y="5221200"/>
            <a:ext cx="3224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A4D4CA6D-8C7F-4416-9F0F-0A5E72A3DE84}"/>
                  </a:ext>
                </a:extLst>
              </p:cNvPr>
              <p:cNvSpPr txBox="1"/>
              <p:nvPr/>
            </p:nvSpPr>
            <p:spPr>
              <a:xfrm>
                <a:off x="2697761" y="6162162"/>
                <a:ext cx="24143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𝑓𝑐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        (2)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A4D4CA6D-8C7F-4416-9F0F-0A5E72A3D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761" y="6162162"/>
                <a:ext cx="2414379" cy="307777"/>
              </a:xfrm>
              <a:prstGeom prst="rect">
                <a:avLst/>
              </a:prstGeom>
              <a:blipFill>
                <a:blip r:embed="rId6"/>
                <a:stretch>
                  <a:fillRect l="-2273" t="-2000" r="-3283" b="-36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ángulo 31">
            <a:extLst>
              <a:ext uri="{FF2B5EF4-FFF2-40B4-BE49-F238E27FC236}">
                <a16:creationId xmlns:a16="http://schemas.microsoft.com/office/drawing/2014/main" id="{CD3CB879-7FDA-4BF7-80F3-B21C170FE7CF}"/>
              </a:ext>
            </a:extLst>
          </p:cNvPr>
          <p:cNvSpPr/>
          <p:nvPr/>
        </p:nvSpPr>
        <p:spPr>
          <a:xfrm>
            <a:off x="3077028" y="4339059"/>
            <a:ext cx="580571" cy="5046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m1</a:t>
            </a:r>
          </a:p>
        </p:txBody>
      </p: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C7904148-E7DC-4E32-BAD0-FD898392AEB9}"/>
              </a:ext>
            </a:extLst>
          </p:cNvPr>
          <p:cNvCxnSpPr/>
          <p:nvPr/>
        </p:nvCxnSpPr>
        <p:spPr>
          <a:xfrm>
            <a:off x="2329721" y="4591402"/>
            <a:ext cx="7357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AA90DC63-56EF-4F84-8D7E-50680A8F6F8E}"/>
              </a:ext>
            </a:extLst>
          </p:cNvPr>
          <p:cNvCxnSpPr/>
          <p:nvPr/>
        </p:nvCxnSpPr>
        <p:spPr>
          <a:xfrm flipV="1">
            <a:off x="3367313" y="3887469"/>
            <a:ext cx="0" cy="466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83966D1B-18A1-42C9-9341-B3B9162D240F}"/>
              </a:ext>
            </a:extLst>
          </p:cNvPr>
          <p:cNvCxnSpPr/>
          <p:nvPr/>
        </p:nvCxnSpPr>
        <p:spPr>
          <a:xfrm>
            <a:off x="3403599" y="4726146"/>
            <a:ext cx="0" cy="627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B8FE550D-2986-4E9D-8CBC-A930E0B75AAF}"/>
              </a:ext>
            </a:extLst>
          </p:cNvPr>
          <p:cNvCxnSpPr/>
          <p:nvPr/>
        </p:nvCxnSpPr>
        <p:spPr>
          <a:xfrm flipH="1">
            <a:off x="3657599" y="4591402"/>
            <a:ext cx="508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9642CDB3-B519-4BAB-8B24-65BB38F642B2}"/>
              </a:ext>
            </a:extLst>
          </p:cNvPr>
          <p:cNvSpPr txBox="1"/>
          <p:nvPr/>
        </p:nvSpPr>
        <p:spPr>
          <a:xfrm>
            <a:off x="2627264" y="433905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F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938D1EFF-D2B4-45CC-A41C-1EEF0EC76DAC}"/>
              </a:ext>
            </a:extLst>
          </p:cNvPr>
          <p:cNvSpPr txBox="1"/>
          <p:nvPr/>
        </p:nvSpPr>
        <p:spPr>
          <a:xfrm>
            <a:off x="4063999" y="4303638"/>
            <a:ext cx="366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dirty="0" err="1"/>
              <a:t>fc</a:t>
            </a:r>
            <a:endParaRPr lang="es-SV" sz="2000" dirty="0"/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7E4B0606-6261-4283-93EB-00A2920B0B08}"/>
              </a:ext>
            </a:extLst>
          </p:cNvPr>
          <p:cNvSpPr txBox="1"/>
          <p:nvPr/>
        </p:nvSpPr>
        <p:spPr>
          <a:xfrm>
            <a:off x="3439232" y="3915870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N1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7C45C26B-F625-48A2-A6CB-E9630973F8BD}"/>
              </a:ext>
            </a:extLst>
          </p:cNvPr>
          <p:cNvSpPr txBox="1"/>
          <p:nvPr/>
        </p:nvSpPr>
        <p:spPr>
          <a:xfrm>
            <a:off x="3466605" y="4937596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W1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F1BE959-51C7-4724-A3DE-203AC0D3B884}"/>
              </a:ext>
            </a:extLst>
          </p:cNvPr>
          <p:cNvSpPr txBox="1"/>
          <p:nvPr/>
        </p:nvSpPr>
        <p:spPr>
          <a:xfrm>
            <a:off x="5853294" y="3083350"/>
            <a:ext cx="2322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Sustituyendo (1) en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F05FAFD2-759B-4F08-811A-36A11D4AB03F}"/>
                  </a:ext>
                </a:extLst>
              </p:cNvPr>
              <p:cNvSpPr txBox="1"/>
              <p:nvPr/>
            </p:nvSpPr>
            <p:spPr>
              <a:xfrm>
                <a:off x="5853294" y="3532740"/>
                <a:ext cx="206011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𝑓𝑐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F05FAFD2-759B-4F08-811A-36A11D4AB0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294" y="3532740"/>
                <a:ext cx="2060115" cy="307777"/>
              </a:xfrm>
              <a:prstGeom prst="rect">
                <a:avLst/>
              </a:prstGeom>
              <a:blipFill>
                <a:blip r:embed="rId7"/>
                <a:stretch>
                  <a:fillRect l="-2367" b="-34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8C3786AB-A3F0-431A-934A-9ED830087FA9}"/>
                  </a:ext>
                </a:extLst>
              </p:cNvPr>
              <p:cNvSpPr txBox="1"/>
              <p:nvPr/>
            </p:nvSpPr>
            <p:spPr>
              <a:xfrm>
                <a:off x="5402348" y="4031282"/>
                <a:ext cx="23189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−(</m:t>
                      </m:r>
                      <m:sSub>
                        <m:sSubPr>
                          <m:ctrlP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SV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     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8C3786AB-A3F0-431A-934A-9ED830087F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348" y="4031282"/>
                <a:ext cx="2318968" cy="307777"/>
              </a:xfrm>
              <a:prstGeom prst="rect">
                <a:avLst/>
              </a:prstGeom>
              <a:blipFill>
                <a:blip r:embed="rId8"/>
                <a:stretch>
                  <a:fillRect l="-2100" t="-1961" b="-3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797050C9-768E-4717-A212-3B3F7885DDFB}"/>
                  </a:ext>
                </a:extLst>
              </p:cNvPr>
              <p:cNvSpPr txBox="1"/>
              <p:nvPr/>
            </p:nvSpPr>
            <p:spPr>
              <a:xfrm>
                <a:off x="6363147" y="4520727"/>
                <a:ext cx="19390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797050C9-768E-4717-A212-3B3F7885D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147" y="4520727"/>
                <a:ext cx="1939057" cy="307777"/>
              </a:xfrm>
              <a:prstGeom prst="rect">
                <a:avLst/>
              </a:prstGeom>
              <a:blipFill>
                <a:blip r:embed="rId9"/>
                <a:stretch>
                  <a:fillRect l="-2830" b="-16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B3DEB2CF-CB21-4DD1-B189-1D179EC6BAC2}"/>
                  </a:ext>
                </a:extLst>
              </p:cNvPr>
              <p:cNvSpPr txBox="1"/>
              <p:nvPr/>
            </p:nvSpPr>
            <p:spPr>
              <a:xfrm>
                <a:off x="6363146" y="4920402"/>
                <a:ext cx="200170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SV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)  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B3DEB2CF-CB21-4DD1-B189-1D179EC6BA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146" y="4920402"/>
                <a:ext cx="2001702" cy="307777"/>
              </a:xfrm>
              <a:prstGeom prst="rect">
                <a:avLst/>
              </a:prstGeom>
              <a:blipFill>
                <a:blip r:embed="rId10"/>
                <a:stretch>
                  <a:fillRect l="-2744" t="-1961" b="-3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1DFAEC34-48F5-4694-B96F-EFB342CEFCA0}"/>
                  </a:ext>
                </a:extLst>
              </p:cNvPr>
              <p:cNvSpPr txBox="1"/>
              <p:nvPr/>
            </p:nvSpPr>
            <p:spPr>
              <a:xfrm>
                <a:off x="6363146" y="5306928"/>
                <a:ext cx="1722395" cy="6308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SV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SV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1DFAEC34-48F5-4694-B96F-EFB342CEF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146" y="5306928"/>
                <a:ext cx="1722395" cy="63081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D6A81DF9-87C5-4028-B099-CA373CD903C4}"/>
                  </a:ext>
                </a:extLst>
              </p:cNvPr>
              <p:cNvSpPr txBox="1"/>
              <p:nvPr/>
            </p:nvSpPr>
            <p:spPr>
              <a:xfrm>
                <a:off x="6268507" y="6021202"/>
                <a:ext cx="1912190" cy="632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30 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d>
                            <m:d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d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den>
                      </m:f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8" name="CuadroTexto 47">
                <a:extLst>
                  <a:ext uri="{FF2B5EF4-FFF2-40B4-BE49-F238E27FC236}">
                    <a16:creationId xmlns:a16="http://schemas.microsoft.com/office/drawing/2014/main" id="{D6A81DF9-87C5-4028-B099-CA373CD9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507" y="6021202"/>
                <a:ext cx="1912190" cy="6321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38FB88BC-1766-4799-A3A8-968B15CC27EC}"/>
                  </a:ext>
                </a:extLst>
              </p:cNvPr>
              <p:cNvSpPr txBox="1"/>
              <p:nvPr/>
            </p:nvSpPr>
            <p:spPr>
              <a:xfrm>
                <a:off x="7855518" y="6162162"/>
                <a:ext cx="1553887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CuadroTexto 49">
                <a:extLst>
                  <a:ext uri="{FF2B5EF4-FFF2-40B4-BE49-F238E27FC236}">
                    <a16:creationId xmlns:a16="http://schemas.microsoft.com/office/drawing/2014/main" id="{38FB88BC-1766-4799-A3A8-968B15CC2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518" y="6162162"/>
                <a:ext cx="1553887" cy="400110"/>
              </a:xfrm>
              <a:prstGeom prst="rect">
                <a:avLst/>
              </a:prstGeom>
              <a:blipFill>
                <a:blip r:embed="rId1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A5ED01C2-ED7E-4DBF-991D-DBABF4225EC6}"/>
                  </a:ext>
                </a:extLst>
              </p:cNvPr>
              <p:cNvSpPr txBox="1"/>
              <p:nvPr/>
            </p:nvSpPr>
            <p:spPr>
              <a:xfrm>
                <a:off x="9365377" y="3126635"/>
                <a:ext cx="1890581" cy="578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𝑓𝑐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=(6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)(</m:t>
                      </m:r>
                      <m:f>
                        <m:fPr>
                          <m:ctrlPr>
                            <a:rPr lang="es-SV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51" name="CuadroTexto 50">
                <a:extLst>
                  <a:ext uri="{FF2B5EF4-FFF2-40B4-BE49-F238E27FC236}">
                    <a16:creationId xmlns:a16="http://schemas.microsoft.com/office/drawing/2014/main" id="{A5ED01C2-ED7E-4DBF-991D-DBABF4225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377" y="3126635"/>
                <a:ext cx="1890581" cy="57836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E906D8AD-EB66-452E-90A3-05E8715F5975}"/>
                  </a:ext>
                </a:extLst>
              </p:cNvPr>
              <p:cNvSpPr txBox="1"/>
              <p:nvPr/>
            </p:nvSpPr>
            <p:spPr>
              <a:xfrm>
                <a:off x="9409405" y="3771170"/>
                <a:ext cx="12261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𝒇𝒄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s-SV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CuadroTexto 51">
                <a:extLst>
                  <a:ext uri="{FF2B5EF4-FFF2-40B4-BE49-F238E27FC236}">
                    <a16:creationId xmlns:a16="http://schemas.microsoft.com/office/drawing/2014/main" id="{E906D8AD-EB66-452E-90A3-05E8715F5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9405" y="3771170"/>
                <a:ext cx="1226105" cy="307777"/>
              </a:xfrm>
              <a:prstGeom prst="rect">
                <a:avLst/>
              </a:prstGeom>
              <a:blipFill>
                <a:blip r:embed="rId15"/>
                <a:stretch>
                  <a:fillRect l="-6965" r="-4478" b="-34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353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6" grpId="0" animBg="1"/>
      <p:bldP spid="11" grpId="0"/>
      <p:bldP spid="12" grpId="0"/>
      <p:bldP spid="13" grpId="0"/>
      <p:bldP spid="14" grpId="0" animBg="1"/>
      <p:bldP spid="21" grpId="0"/>
      <p:bldP spid="22" grpId="0"/>
      <p:bldP spid="23" grpId="0"/>
      <p:bldP spid="24" grpId="0"/>
      <p:bldP spid="27" grpId="0"/>
      <p:bldP spid="28" grpId="0"/>
      <p:bldP spid="29" grpId="0"/>
      <p:bldP spid="31" grpId="0"/>
      <p:bldP spid="32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0" grpId="0"/>
      <p:bldP spid="5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ACEE935-8738-4315-825A-2AF8A79E2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B8DB790-C1D5-4908-97FF-9D33BE8C51C4}"/>
              </a:ext>
            </a:extLst>
          </p:cNvPr>
          <p:cNvSpPr txBox="1"/>
          <p:nvPr/>
        </p:nvSpPr>
        <p:spPr>
          <a:xfrm>
            <a:off x="171525" y="725714"/>
            <a:ext cx="118489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2000" dirty="0"/>
              <a:t>Ejemplo 4. Tres bloques unidos por dos cuerdas distintas se mueven por la acción de una fuerza de 90 N. Calcule</a:t>
            </a:r>
          </a:p>
          <a:p>
            <a:r>
              <a:rPr lang="es-SV" sz="2000" dirty="0"/>
              <a:t>la aceleración del sistema y la tensión de las cuerdas.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3E2C366-E536-4E2C-8B05-5F7F06BD90D4}"/>
              </a:ext>
            </a:extLst>
          </p:cNvPr>
          <p:cNvSpPr/>
          <p:nvPr/>
        </p:nvSpPr>
        <p:spPr>
          <a:xfrm>
            <a:off x="841829" y="1843314"/>
            <a:ext cx="885371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m3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1918AB9-50F8-465B-8B24-4112D50C796B}"/>
              </a:ext>
            </a:extLst>
          </p:cNvPr>
          <p:cNvSpPr/>
          <p:nvPr/>
        </p:nvSpPr>
        <p:spPr>
          <a:xfrm>
            <a:off x="2431143" y="1843314"/>
            <a:ext cx="885371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m2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7AFD60B-5563-4AE2-8C8E-7BAAF37496D0}"/>
              </a:ext>
            </a:extLst>
          </p:cNvPr>
          <p:cNvSpPr/>
          <p:nvPr/>
        </p:nvSpPr>
        <p:spPr>
          <a:xfrm>
            <a:off x="4064000" y="1843314"/>
            <a:ext cx="885371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m1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1FBAF17-1F8A-4D1B-9377-2384CE183C1F}"/>
              </a:ext>
            </a:extLst>
          </p:cNvPr>
          <p:cNvSpPr/>
          <p:nvPr/>
        </p:nvSpPr>
        <p:spPr>
          <a:xfrm>
            <a:off x="319314" y="2351314"/>
            <a:ext cx="5776686" cy="1596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469C5F8D-7081-413D-8AD2-FADF4A948135}"/>
              </a:ext>
            </a:extLst>
          </p:cNvPr>
          <p:cNvCxnSpPr/>
          <p:nvPr/>
        </p:nvCxnSpPr>
        <p:spPr>
          <a:xfrm>
            <a:off x="4949371" y="2075543"/>
            <a:ext cx="928915" cy="0"/>
          </a:xfrm>
          <a:prstGeom prst="straightConnector1">
            <a:avLst/>
          </a:prstGeom>
          <a:ln w="412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F256859E-1CBA-4EA1-A10C-63F0B6B690A2}"/>
              </a:ext>
            </a:extLst>
          </p:cNvPr>
          <p:cNvCxnSpPr/>
          <p:nvPr/>
        </p:nvCxnSpPr>
        <p:spPr>
          <a:xfrm>
            <a:off x="1727200" y="2075543"/>
            <a:ext cx="703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596EFE97-2B97-4E78-991A-20189052C35C}"/>
              </a:ext>
            </a:extLst>
          </p:cNvPr>
          <p:cNvCxnSpPr>
            <a:stCxn id="6" idx="3"/>
          </p:cNvCxnSpPr>
          <p:nvPr/>
        </p:nvCxnSpPr>
        <p:spPr>
          <a:xfrm flipV="1">
            <a:off x="3316514" y="2075543"/>
            <a:ext cx="747486" cy="21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CB8B9B5-6417-48AC-B226-ED7D6A28188F}"/>
              </a:ext>
            </a:extLst>
          </p:cNvPr>
          <p:cNvSpPr txBox="1"/>
          <p:nvPr/>
        </p:nvSpPr>
        <p:spPr>
          <a:xfrm flipH="1">
            <a:off x="1618342" y="1535278"/>
            <a:ext cx="2735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Cuerda B              cuerda 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F62C83-7A60-48B5-A098-401735A87B97}"/>
              </a:ext>
            </a:extLst>
          </p:cNvPr>
          <p:cNvSpPr txBox="1"/>
          <p:nvPr/>
        </p:nvSpPr>
        <p:spPr>
          <a:xfrm>
            <a:off x="6212114" y="1535278"/>
            <a:ext cx="400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F=90 N      m1=40 kg     m2=m3=20kg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C656855-7BC5-4EC2-BE6B-763CBC1BAF75}"/>
              </a:ext>
            </a:extLst>
          </p:cNvPr>
          <p:cNvSpPr txBox="1"/>
          <p:nvPr/>
        </p:nvSpPr>
        <p:spPr>
          <a:xfrm>
            <a:off x="171525" y="2674648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DCL m3: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F6594EC-663B-479F-8C0E-1F3E8B586283}"/>
              </a:ext>
            </a:extLst>
          </p:cNvPr>
          <p:cNvSpPr/>
          <p:nvPr/>
        </p:nvSpPr>
        <p:spPr>
          <a:xfrm>
            <a:off x="319314" y="3382963"/>
            <a:ext cx="885371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m3</a:t>
            </a:r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E02FB037-FB88-4B40-91AA-AB872BE2EBF6}"/>
              </a:ext>
            </a:extLst>
          </p:cNvPr>
          <p:cNvCxnSpPr/>
          <p:nvPr/>
        </p:nvCxnSpPr>
        <p:spPr>
          <a:xfrm flipV="1">
            <a:off x="783774" y="3004454"/>
            <a:ext cx="0" cy="348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224EA707-9114-436B-9AD8-2BF041705E19}"/>
              </a:ext>
            </a:extLst>
          </p:cNvPr>
          <p:cNvCxnSpPr/>
          <p:nvPr/>
        </p:nvCxnSpPr>
        <p:spPr>
          <a:xfrm>
            <a:off x="761999" y="3890963"/>
            <a:ext cx="0" cy="419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2964257E-B31E-439E-A825-F383DAFD8049}"/>
              </a:ext>
            </a:extLst>
          </p:cNvPr>
          <p:cNvCxnSpPr/>
          <p:nvPr/>
        </p:nvCxnSpPr>
        <p:spPr>
          <a:xfrm>
            <a:off x="1204685" y="3636963"/>
            <a:ext cx="5225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31380AB-38F6-4811-BF3B-76B52E5C25F1}"/>
              </a:ext>
            </a:extLst>
          </p:cNvPr>
          <p:cNvSpPr txBox="1"/>
          <p:nvPr/>
        </p:nvSpPr>
        <p:spPr>
          <a:xfrm>
            <a:off x="857615" y="2889301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N3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47D1F18-659C-4672-91CA-BE86B887196E}"/>
              </a:ext>
            </a:extLst>
          </p:cNvPr>
          <p:cNvSpPr txBox="1"/>
          <p:nvPr/>
        </p:nvSpPr>
        <p:spPr>
          <a:xfrm>
            <a:off x="783774" y="404528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W3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BB0DADF-FF7A-455B-B411-620747D8D009}"/>
              </a:ext>
            </a:extLst>
          </p:cNvPr>
          <p:cNvSpPr txBox="1"/>
          <p:nvPr/>
        </p:nvSpPr>
        <p:spPr>
          <a:xfrm>
            <a:off x="1351736" y="3213578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TB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552035B3-13CA-4AB2-8AC6-241D8EE38477}"/>
                  </a:ext>
                </a:extLst>
              </p:cNvPr>
              <p:cNvSpPr txBox="1"/>
              <p:nvPr/>
            </p:nvSpPr>
            <p:spPr>
              <a:xfrm>
                <a:off x="171525" y="4346393"/>
                <a:ext cx="1559851" cy="745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SV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𝐹𝑥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nary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552035B3-13CA-4AB2-8AC6-241D8EE38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25" y="4346393"/>
                <a:ext cx="1559851" cy="745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576194F4-0C53-415D-B03E-7C0048A9EED0}"/>
              </a:ext>
            </a:extLst>
          </p:cNvPr>
          <p:cNvCxnSpPr/>
          <p:nvPr/>
        </p:nvCxnSpPr>
        <p:spPr>
          <a:xfrm>
            <a:off x="131674" y="4347527"/>
            <a:ext cx="5225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9CDBBC87-B448-45B4-A134-B2423F1690FF}"/>
                  </a:ext>
                </a:extLst>
              </p:cNvPr>
              <p:cNvSpPr txBox="1"/>
              <p:nvPr/>
            </p:nvSpPr>
            <p:spPr>
              <a:xfrm>
                <a:off x="174627" y="5059334"/>
                <a:ext cx="239924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𝑇𝐵</m:t>
                      </m:r>
                      <m:r>
                        <a:rPr lang="es-SV" sz="2000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SV" sz="2000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       (1)        </m:t>
                      </m:r>
                    </m:oMath>
                  </m:oMathPara>
                </a14:m>
                <a:endParaRPr lang="es-SV" sz="20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9CDBBC87-B448-45B4-A134-B2423F169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27" y="5059334"/>
                <a:ext cx="2399247" cy="307777"/>
              </a:xfrm>
              <a:prstGeom prst="rect">
                <a:avLst/>
              </a:prstGeom>
              <a:blipFill>
                <a:blip r:embed="rId4"/>
                <a:stretch>
                  <a:fillRect l="-2036" t="-2000" b="-36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uadroTexto 33">
            <a:extLst>
              <a:ext uri="{FF2B5EF4-FFF2-40B4-BE49-F238E27FC236}">
                <a16:creationId xmlns:a16="http://schemas.microsoft.com/office/drawing/2014/main" id="{A71DAD5C-1E27-4846-9B14-16C4080C83DB}"/>
              </a:ext>
            </a:extLst>
          </p:cNvPr>
          <p:cNvSpPr txBox="1"/>
          <p:nvPr/>
        </p:nvSpPr>
        <p:spPr>
          <a:xfrm>
            <a:off x="2718435" y="2678098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DCL m1: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CD29DBE0-3281-4977-A17D-B4EF9BE02B4F}"/>
              </a:ext>
            </a:extLst>
          </p:cNvPr>
          <p:cNvSpPr/>
          <p:nvPr/>
        </p:nvSpPr>
        <p:spPr>
          <a:xfrm>
            <a:off x="2758413" y="3418351"/>
            <a:ext cx="885371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m1</a:t>
            </a:r>
          </a:p>
        </p:txBody>
      </p: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EFFE6717-8D4B-4A06-A077-251FF0F0ABE3}"/>
              </a:ext>
            </a:extLst>
          </p:cNvPr>
          <p:cNvCxnSpPr/>
          <p:nvPr/>
        </p:nvCxnSpPr>
        <p:spPr>
          <a:xfrm flipV="1">
            <a:off x="3193843" y="3034620"/>
            <a:ext cx="0" cy="348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7BCA6295-8BF9-42DA-ACD3-79ADBB5AA012}"/>
              </a:ext>
            </a:extLst>
          </p:cNvPr>
          <p:cNvCxnSpPr/>
          <p:nvPr/>
        </p:nvCxnSpPr>
        <p:spPr>
          <a:xfrm>
            <a:off x="3207657" y="3890963"/>
            <a:ext cx="0" cy="419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C2B94B9E-DBD8-4BDE-9028-3C2B82953C91}"/>
              </a:ext>
            </a:extLst>
          </p:cNvPr>
          <p:cNvCxnSpPr/>
          <p:nvPr/>
        </p:nvCxnSpPr>
        <p:spPr>
          <a:xfrm>
            <a:off x="3541485" y="3636963"/>
            <a:ext cx="5225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27F53DA-7CE8-442B-AFED-4C046E4DFD41}"/>
              </a:ext>
            </a:extLst>
          </p:cNvPr>
          <p:cNvSpPr txBox="1"/>
          <p:nvPr/>
        </p:nvSpPr>
        <p:spPr>
          <a:xfrm flipH="1">
            <a:off x="5423262" y="1754834"/>
            <a:ext cx="237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F</a:t>
            </a:r>
          </a:p>
        </p:txBody>
      </p: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412293EF-3DFE-4C65-B94C-61EC220111DE}"/>
              </a:ext>
            </a:extLst>
          </p:cNvPr>
          <p:cNvCxnSpPr/>
          <p:nvPr/>
        </p:nvCxnSpPr>
        <p:spPr>
          <a:xfrm flipH="1">
            <a:off x="2278743" y="3627965"/>
            <a:ext cx="4396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1423C97D-58E0-4536-96B4-57D6970A5A91}"/>
              </a:ext>
            </a:extLst>
          </p:cNvPr>
          <p:cNvSpPr txBox="1"/>
          <p:nvPr/>
        </p:nvSpPr>
        <p:spPr>
          <a:xfrm>
            <a:off x="2101582" y="3198200"/>
            <a:ext cx="1998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TA                           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FED39015-7BC1-46F1-8F69-5A0A5BFC3EBD}"/>
                  </a:ext>
                </a:extLst>
              </p:cNvPr>
              <p:cNvSpPr txBox="1"/>
              <p:nvPr/>
            </p:nvSpPr>
            <p:spPr>
              <a:xfrm>
                <a:off x="2382934" y="4164614"/>
                <a:ext cx="1553887" cy="745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SV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𝐹𝑥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nary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FED39015-7BC1-46F1-8F69-5A0A5BFC3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934" y="4164614"/>
                <a:ext cx="1553887" cy="745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A521EB73-8D8D-41A2-AC35-4720DAF69C93}"/>
              </a:ext>
            </a:extLst>
          </p:cNvPr>
          <p:cNvCxnSpPr/>
          <p:nvPr/>
        </p:nvCxnSpPr>
        <p:spPr>
          <a:xfrm>
            <a:off x="2278743" y="4165112"/>
            <a:ext cx="5225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31E68EF8-DBA7-4634-951B-7A45E2FE4039}"/>
                  </a:ext>
                </a:extLst>
              </p:cNvPr>
              <p:cNvSpPr txBox="1"/>
              <p:nvPr/>
            </p:nvSpPr>
            <p:spPr>
              <a:xfrm>
                <a:off x="2382934" y="4994320"/>
                <a:ext cx="17162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𝑇𝐴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5" name="CuadroTexto 44">
                <a:extLst>
                  <a:ext uri="{FF2B5EF4-FFF2-40B4-BE49-F238E27FC236}">
                    <a16:creationId xmlns:a16="http://schemas.microsoft.com/office/drawing/2014/main" id="{31E68EF8-DBA7-4634-951B-7A45E2FE4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934" y="4994320"/>
                <a:ext cx="1716239" cy="307777"/>
              </a:xfrm>
              <a:prstGeom prst="rect">
                <a:avLst/>
              </a:prstGeom>
              <a:blipFill>
                <a:blip r:embed="rId6"/>
                <a:stretch>
                  <a:fillRect l="-3203" b="-13725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72C00421-D8FD-4416-BEDB-C63B8D3E76C4}"/>
                  </a:ext>
                </a:extLst>
              </p:cNvPr>
              <p:cNvSpPr txBox="1"/>
              <p:nvPr/>
            </p:nvSpPr>
            <p:spPr>
              <a:xfrm>
                <a:off x="2986314" y="5429754"/>
                <a:ext cx="16601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SV" sz="2000" i="1">
                          <a:latin typeface="Cambria Math" panose="02040503050406030204" pitchFamily="18" charset="0"/>
                        </a:rPr>
                        <m:t>𝑇𝐴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72C00421-D8FD-4416-BEDB-C63B8D3E76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6314" y="5429754"/>
                <a:ext cx="1660134" cy="307777"/>
              </a:xfrm>
              <a:prstGeom prst="rect">
                <a:avLst/>
              </a:prstGeom>
              <a:blipFill>
                <a:blip r:embed="rId7"/>
                <a:stretch>
                  <a:fillRect l="-3309" r="-3309" b="-16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2EF59B3E-6450-47E0-A09E-134E19B5180E}"/>
                  </a:ext>
                </a:extLst>
              </p:cNvPr>
              <p:cNvSpPr txBox="1"/>
              <p:nvPr/>
            </p:nvSpPr>
            <p:spPr>
              <a:xfrm>
                <a:off x="2220686" y="5847504"/>
                <a:ext cx="246323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𝑇𝐴</m:t>
                      </m:r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 (2)</m:t>
                      </m:r>
                    </m:oMath>
                  </m:oMathPara>
                </a14:m>
                <a:endParaRPr lang="es-SV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CuadroTexto 46">
                <a:extLst>
                  <a:ext uri="{FF2B5EF4-FFF2-40B4-BE49-F238E27FC236}">
                    <a16:creationId xmlns:a16="http://schemas.microsoft.com/office/drawing/2014/main" id="{2EF59B3E-6450-47E0-A09E-134E19B51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686" y="5847504"/>
                <a:ext cx="2463238" cy="307777"/>
              </a:xfrm>
              <a:prstGeom prst="rect">
                <a:avLst/>
              </a:prstGeom>
              <a:blipFill>
                <a:blip r:embed="rId8"/>
                <a:stretch>
                  <a:fillRect l="-1733" t="-1961" r="-3218" b="-3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CuadroTexto 47">
            <a:extLst>
              <a:ext uri="{FF2B5EF4-FFF2-40B4-BE49-F238E27FC236}">
                <a16:creationId xmlns:a16="http://schemas.microsoft.com/office/drawing/2014/main" id="{6F6ED588-7C2F-4464-884E-92343CDE33AC}"/>
              </a:ext>
            </a:extLst>
          </p:cNvPr>
          <p:cNvSpPr txBox="1"/>
          <p:nvPr/>
        </p:nvSpPr>
        <p:spPr>
          <a:xfrm>
            <a:off x="5427629" y="2678098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DCL m2: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D56ED100-AD3F-4C49-8F63-6278E391F403}"/>
              </a:ext>
            </a:extLst>
          </p:cNvPr>
          <p:cNvSpPr txBox="1"/>
          <p:nvPr/>
        </p:nvSpPr>
        <p:spPr>
          <a:xfrm>
            <a:off x="3360229" y="290755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N1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B4AD2AAF-0153-45D1-AAAD-5E78D49E6B18}"/>
              </a:ext>
            </a:extLst>
          </p:cNvPr>
          <p:cNvSpPr txBox="1"/>
          <p:nvPr/>
        </p:nvSpPr>
        <p:spPr>
          <a:xfrm>
            <a:off x="3390349" y="4036324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W1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280AFBC5-39E9-4E1A-A3CF-7A9B890D6735}"/>
              </a:ext>
            </a:extLst>
          </p:cNvPr>
          <p:cNvSpPr/>
          <p:nvPr/>
        </p:nvSpPr>
        <p:spPr>
          <a:xfrm>
            <a:off x="5435600" y="3382866"/>
            <a:ext cx="885371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dirty="0"/>
              <a:t>m2</a:t>
            </a:r>
          </a:p>
        </p:txBody>
      </p: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678E1577-9471-42D8-9699-665A70300B2E}"/>
              </a:ext>
            </a:extLst>
          </p:cNvPr>
          <p:cNvCxnSpPr/>
          <p:nvPr/>
        </p:nvCxnSpPr>
        <p:spPr>
          <a:xfrm flipV="1">
            <a:off x="5878285" y="3004453"/>
            <a:ext cx="0" cy="348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EC481B44-1336-4B98-8309-C83C790949D7}"/>
              </a:ext>
            </a:extLst>
          </p:cNvPr>
          <p:cNvCxnSpPr/>
          <p:nvPr/>
        </p:nvCxnSpPr>
        <p:spPr>
          <a:xfrm>
            <a:off x="5871028" y="3954724"/>
            <a:ext cx="0" cy="419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>
            <a:extLst>
              <a:ext uri="{FF2B5EF4-FFF2-40B4-BE49-F238E27FC236}">
                <a16:creationId xmlns:a16="http://schemas.microsoft.com/office/drawing/2014/main" id="{0D9CB943-EA46-43F3-ACE3-3AFFFD78FFB4}"/>
              </a:ext>
            </a:extLst>
          </p:cNvPr>
          <p:cNvCxnSpPr/>
          <p:nvPr/>
        </p:nvCxnSpPr>
        <p:spPr>
          <a:xfrm flipH="1">
            <a:off x="4949371" y="3643517"/>
            <a:ext cx="4396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6909BCF1-C62A-490E-ADA4-2B95AB1121C6}"/>
              </a:ext>
            </a:extLst>
          </p:cNvPr>
          <p:cNvCxnSpPr/>
          <p:nvPr/>
        </p:nvCxnSpPr>
        <p:spPr>
          <a:xfrm>
            <a:off x="6320971" y="3601109"/>
            <a:ext cx="5225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Texto 55">
            <a:extLst>
              <a:ext uri="{FF2B5EF4-FFF2-40B4-BE49-F238E27FC236}">
                <a16:creationId xmlns:a16="http://schemas.microsoft.com/office/drawing/2014/main" id="{FA33027F-360C-4F8E-B74A-9AC3F5F0F5BC}"/>
              </a:ext>
            </a:extLst>
          </p:cNvPr>
          <p:cNvSpPr txBox="1"/>
          <p:nvPr/>
        </p:nvSpPr>
        <p:spPr>
          <a:xfrm>
            <a:off x="6095999" y="2945433"/>
            <a:ext cx="45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N2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3DF5C25B-5EAB-4229-9C7D-1E0E0C1DBA8C}"/>
              </a:ext>
            </a:extLst>
          </p:cNvPr>
          <p:cNvSpPr txBox="1"/>
          <p:nvPr/>
        </p:nvSpPr>
        <p:spPr>
          <a:xfrm>
            <a:off x="5861817" y="411215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W2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6D81B5DE-B876-4474-B435-D80778D4A8F7}"/>
              </a:ext>
            </a:extLst>
          </p:cNvPr>
          <p:cNvSpPr txBox="1"/>
          <p:nvPr/>
        </p:nvSpPr>
        <p:spPr>
          <a:xfrm>
            <a:off x="4920925" y="3162028"/>
            <a:ext cx="2077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dirty="0"/>
              <a:t>TB                           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CuadroTexto 58">
                <a:extLst>
                  <a:ext uri="{FF2B5EF4-FFF2-40B4-BE49-F238E27FC236}">
                    <a16:creationId xmlns:a16="http://schemas.microsoft.com/office/drawing/2014/main" id="{55DB6A73-C3F7-42E0-8F49-DAC78AA65C23}"/>
                  </a:ext>
                </a:extLst>
              </p:cNvPr>
              <p:cNvSpPr txBox="1"/>
              <p:nvPr/>
            </p:nvSpPr>
            <p:spPr>
              <a:xfrm>
                <a:off x="5179713" y="4330116"/>
                <a:ext cx="1559850" cy="745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s-SV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𝐹𝑥</m:t>
                          </m:r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nary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59" name="CuadroTexto 58">
                <a:extLst>
                  <a:ext uri="{FF2B5EF4-FFF2-40B4-BE49-F238E27FC236}">
                    <a16:creationId xmlns:a16="http://schemas.microsoft.com/office/drawing/2014/main" id="{55DB6A73-C3F7-42E0-8F49-DAC78AA65C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713" y="4330116"/>
                <a:ext cx="1559850" cy="745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CuadroTexto 59">
                <a:extLst>
                  <a:ext uri="{FF2B5EF4-FFF2-40B4-BE49-F238E27FC236}">
                    <a16:creationId xmlns:a16="http://schemas.microsoft.com/office/drawing/2014/main" id="{232D6ED2-B1C1-4231-B5D4-A8A70394D1BE}"/>
                  </a:ext>
                </a:extLst>
              </p:cNvPr>
              <p:cNvSpPr txBox="1"/>
              <p:nvPr/>
            </p:nvSpPr>
            <p:spPr>
              <a:xfrm>
                <a:off x="5101518" y="5035604"/>
                <a:ext cx="17107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SV" sz="2000" b="0" dirty="0"/>
                  <a:t>TA</a:t>
                </a:r>
                <a14:m>
                  <m:oMath xmlns:m="http://schemas.openxmlformats.org/officeDocument/2006/math">
                    <m:r>
                      <a:rPr lang="es-SV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SV" sz="2000" b="0" i="1" smtClean="0">
                        <a:latin typeface="Cambria Math" panose="02040503050406030204" pitchFamily="18" charset="0"/>
                      </a:rPr>
                      <m:t>𝑇𝐵</m:t>
                    </m:r>
                    <m:r>
                      <a:rPr lang="es-SV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SV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SV" sz="2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s-SV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SV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SV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SV" sz="2000" dirty="0"/>
              </a:p>
            </p:txBody>
          </p:sp>
        </mc:Choice>
        <mc:Fallback xmlns="">
          <p:sp>
            <p:nvSpPr>
              <p:cNvPr id="60" name="CuadroTexto 59">
                <a:extLst>
                  <a:ext uri="{FF2B5EF4-FFF2-40B4-BE49-F238E27FC236}">
                    <a16:creationId xmlns:a16="http://schemas.microsoft.com/office/drawing/2014/main" id="{232D6ED2-B1C1-4231-B5D4-A8A70394D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518" y="5035604"/>
                <a:ext cx="1710725" cy="307777"/>
              </a:xfrm>
              <a:prstGeom prst="rect">
                <a:avLst/>
              </a:prstGeom>
              <a:blipFill>
                <a:blip r:embed="rId10"/>
                <a:stretch>
                  <a:fillRect l="-9286" t="-25490" b="-4902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CuadroTexto 60">
                <a:extLst>
                  <a:ext uri="{FF2B5EF4-FFF2-40B4-BE49-F238E27FC236}">
                    <a16:creationId xmlns:a16="http://schemas.microsoft.com/office/drawing/2014/main" id="{50046CBB-4F5D-4930-BE1B-0AACFA2C251B}"/>
                  </a:ext>
                </a:extLst>
              </p:cNvPr>
              <p:cNvSpPr txBox="1"/>
              <p:nvPr/>
            </p:nvSpPr>
            <p:spPr>
              <a:xfrm>
                <a:off x="4970754" y="5524143"/>
                <a:ext cx="315201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SV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SV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−(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SV" sz="2000" i="1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SV" sz="2000" dirty="0"/>
              </a:p>
            </p:txBody>
          </p:sp>
        </mc:Choice>
        <mc:Fallback xmlns="">
          <p:sp>
            <p:nvSpPr>
              <p:cNvPr id="61" name="CuadroTexto 60">
                <a:extLst>
                  <a:ext uri="{FF2B5EF4-FFF2-40B4-BE49-F238E27FC236}">
                    <a16:creationId xmlns:a16="http://schemas.microsoft.com/office/drawing/2014/main" id="{50046CBB-4F5D-4930-BE1B-0AACFA2C25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754" y="5524143"/>
                <a:ext cx="3152017" cy="307777"/>
              </a:xfrm>
              <a:prstGeom prst="rect">
                <a:avLst/>
              </a:prstGeom>
              <a:blipFill>
                <a:blip r:embed="rId11"/>
                <a:stretch>
                  <a:fillRect l="-2515" t="-1961" b="-3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CuadroTexto 61">
                <a:extLst>
                  <a:ext uri="{FF2B5EF4-FFF2-40B4-BE49-F238E27FC236}">
                    <a16:creationId xmlns:a16="http://schemas.microsoft.com/office/drawing/2014/main" id="{7B80876C-42B0-4309-A21E-65DB31AD9132}"/>
                  </a:ext>
                </a:extLst>
              </p:cNvPr>
              <p:cNvSpPr txBox="1"/>
              <p:nvPr/>
            </p:nvSpPr>
            <p:spPr>
              <a:xfrm>
                <a:off x="5375151" y="6001392"/>
                <a:ext cx="27288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SV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SV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CuadroTexto 61">
                <a:extLst>
                  <a:ext uri="{FF2B5EF4-FFF2-40B4-BE49-F238E27FC236}">
                    <a16:creationId xmlns:a16="http://schemas.microsoft.com/office/drawing/2014/main" id="{7B80876C-42B0-4309-A21E-65DB31AD91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151" y="6001392"/>
                <a:ext cx="2728824" cy="307777"/>
              </a:xfrm>
              <a:prstGeom prst="rect">
                <a:avLst/>
              </a:prstGeom>
              <a:blipFill>
                <a:blip r:embed="rId12"/>
                <a:stretch>
                  <a:fillRect l="-1790" b="-1568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CuadroTexto 62">
                <a:extLst>
                  <a:ext uri="{FF2B5EF4-FFF2-40B4-BE49-F238E27FC236}">
                    <a16:creationId xmlns:a16="http://schemas.microsoft.com/office/drawing/2014/main" id="{09CC33FD-28DA-4C9D-8B82-7E9C2D667486}"/>
                  </a:ext>
                </a:extLst>
              </p:cNvPr>
              <p:cNvSpPr txBox="1"/>
              <p:nvPr/>
            </p:nvSpPr>
            <p:spPr>
              <a:xfrm>
                <a:off x="8396445" y="2143355"/>
                <a:ext cx="273523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SV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CuadroTexto 62">
                <a:extLst>
                  <a:ext uri="{FF2B5EF4-FFF2-40B4-BE49-F238E27FC236}">
                    <a16:creationId xmlns:a16="http://schemas.microsoft.com/office/drawing/2014/main" id="{09CC33FD-28DA-4C9D-8B82-7E9C2D667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6445" y="2143355"/>
                <a:ext cx="2735236" cy="307777"/>
              </a:xfrm>
              <a:prstGeom prst="rect">
                <a:avLst/>
              </a:prstGeom>
              <a:blipFill>
                <a:blip r:embed="rId13"/>
                <a:stretch>
                  <a:fillRect l="-445" b="-16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CuadroTexto 63">
                <a:extLst>
                  <a:ext uri="{FF2B5EF4-FFF2-40B4-BE49-F238E27FC236}">
                    <a16:creationId xmlns:a16="http://schemas.microsoft.com/office/drawing/2014/main" id="{4A02D65D-1A16-4A9E-8A00-3F4662306A47}"/>
                  </a:ext>
                </a:extLst>
              </p:cNvPr>
              <p:cNvSpPr txBox="1"/>
              <p:nvPr/>
            </p:nvSpPr>
            <p:spPr>
              <a:xfrm>
                <a:off x="8396445" y="2581524"/>
                <a:ext cx="25864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s-SV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CuadroTexto 63">
                <a:extLst>
                  <a:ext uri="{FF2B5EF4-FFF2-40B4-BE49-F238E27FC236}">
                    <a16:creationId xmlns:a16="http://schemas.microsoft.com/office/drawing/2014/main" id="{4A02D65D-1A16-4A9E-8A00-3F4662306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6445" y="2581524"/>
                <a:ext cx="2586414" cy="307777"/>
              </a:xfrm>
              <a:prstGeom prst="rect">
                <a:avLst/>
              </a:prstGeom>
              <a:blipFill>
                <a:blip r:embed="rId14"/>
                <a:stretch>
                  <a:fillRect l="-1647" t="-1961" r="-941" b="-3333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CuadroTexto 64">
                <a:extLst>
                  <a:ext uri="{FF2B5EF4-FFF2-40B4-BE49-F238E27FC236}">
                    <a16:creationId xmlns:a16="http://schemas.microsoft.com/office/drawing/2014/main" id="{B4EAD659-F7F8-4F3A-BE6F-E74D44E2A8D1}"/>
                  </a:ext>
                </a:extLst>
              </p:cNvPr>
              <p:cNvSpPr txBox="1"/>
              <p:nvPr/>
            </p:nvSpPr>
            <p:spPr>
              <a:xfrm>
                <a:off x="8375994" y="3004453"/>
                <a:ext cx="2249205" cy="6308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SV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s-SV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SV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s-SV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s-SV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s-SV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CuadroTexto 64">
                <a:extLst>
                  <a:ext uri="{FF2B5EF4-FFF2-40B4-BE49-F238E27FC236}">
                    <a16:creationId xmlns:a16="http://schemas.microsoft.com/office/drawing/2014/main" id="{B4EAD659-F7F8-4F3A-BE6F-E74D44E2A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5994" y="3004453"/>
                <a:ext cx="2249205" cy="63081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CuadroTexto 66">
                <a:extLst>
                  <a:ext uri="{FF2B5EF4-FFF2-40B4-BE49-F238E27FC236}">
                    <a16:creationId xmlns:a16="http://schemas.microsoft.com/office/drawing/2014/main" id="{9332DA61-9747-474C-B1AC-7F6A55A0B573}"/>
                  </a:ext>
                </a:extLst>
              </p:cNvPr>
              <p:cNvSpPr txBox="1"/>
              <p:nvPr/>
            </p:nvSpPr>
            <p:spPr>
              <a:xfrm>
                <a:off x="7934477" y="3720243"/>
                <a:ext cx="2827697" cy="632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90 </m:t>
                          </m:r>
                          <m:r>
                            <a:rPr lang="es-SV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d>
                            <m:dPr>
                              <m:ctrlP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SV" sz="2000" b="0" i="1" smtClean="0">
                                  <a:latin typeface="Cambria Math" panose="02040503050406030204" pitchFamily="18" charset="0"/>
                                </a:rPr>
                                <m:t>40+20+20</m:t>
                              </m:r>
                            </m:e>
                          </m:d>
                          <m:r>
                            <a:rPr lang="es-SV" sz="2000" b="0" i="1" smtClean="0">
                              <a:latin typeface="Cambria Math" panose="02040503050406030204" pitchFamily="18" charset="0"/>
                            </a:rPr>
                            <m:t>𝐾𝑔</m:t>
                          </m:r>
                        </m:den>
                      </m:f>
                      <m:r>
                        <a:rPr lang="es-SV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SV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CuadroTexto 66">
                <a:extLst>
                  <a:ext uri="{FF2B5EF4-FFF2-40B4-BE49-F238E27FC236}">
                    <a16:creationId xmlns:a16="http://schemas.microsoft.com/office/drawing/2014/main" id="{9332DA61-9747-474C-B1AC-7F6A55A0B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477" y="3720243"/>
                <a:ext cx="2827697" cy="63216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CuadroTexto 67">
                <a:extLst>
                  <a:ext uri="{FF2B5EF4-FFF2-40B4-BE49-F238E27FC236}">
                    <a16:creationId xmlns:a16="http://schemas.microsoft.com/office/drawing/2014/main" id="{6C27B6B5-90DA-4959-95E4-FF31E85BE6C3}"/>
                  </a:ext>
                </a:extLst>
              </p:cNvPr>
              <p:cNvSpPr txBox="1"/>
              <p:nvPr/>
            </p:nvSpPr>
            <p:spPr>
              <a:xfrm>
                <a:off x="10659380" y="3798981"/>
                <a:ext cx="153262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1.125 </m:t>
                      </m:r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SV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s-SV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CuadroTexto 67">
                <a:extLst>
                  <a:ext uri="{FF2B5EF4-FFF2-40B4-BE49-F238E27FC236}">
                    <a16:creationId xmlns:a16="http://schemas.microsoft.com/office/drawing/2014/main" id="{6C27B6B5-90DA-4959-95E4-FF31E85BE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9380" y="3798981"/>
                <a:ext cx="1532620" cy="400110"/>
              </a:xfrm>
              <a:prstGeom prst="rect">
                <a:avLst/>
              </a:prstGeom>
              <a:blipFill>
                <a:blip r:embed="rId1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CuadroTexto 68">
                <a:extLst>
                  <a:ext uri="{FF2B5EF4-FFF2-40B4-BE49-F238E27FC236}">
                    <a16:creationId xmlns:a16="http://schemas.microsoft.com/office/drawing/2014/main" id="{75B3CDCF-2DF2-4041-84E5-E791493D303C}"/>
                  </a:ext>
                </a:extLst>
              </p:cNvPr>
              <p:cNvSpPr txBox="1"/>
              <p:nvPr/>
            </p:nvSpPr>
            <p:spPr>
              <a:xfrm>
                <a:off x="7836349" y="4556829"/>
                <a:ext cx="29924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SV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𝑻𝑩</m:t>
                    </m:r>
                    <m:r>
                      <a:rPr lang="es-SV" sz="2000" b="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s-SV" sz="200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s-SV" sz="2000" b="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20</m:t>
                    </m:r>
                    <m:r>
                      <a:rPr lang="es-SV" sz="2000" b="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s-SV" sz="2000" b="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)(1.125</m:t>
                    </m:r>
                    <m:r>
                      <a:rPr lang="es-SV" sz="2000" b="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SV" sz="2000" b="0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s-SV" sz="20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SV" sz="20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s-SV" sz="20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SV" sz="2000" dirty="0">
                    <a:solidFill>
                      <a:srgbClr val="0000CC"/>
                    </a:solidFill>
                  </a:rPr>
                  <a:t>)=</a:t>
                </a:r>
              </a:p>
            </p:txBody>
          </p:sp>
        </mc:Choice>
        <mc:Fallback xmlns="">
          <p:sp>
            <p:nvSpPr>
              <p:cNvPr id="69" name="CuadroTexto 68">
                <a:extLst>
                  <a:ext uri="{FF2B5EF4-FFF2-40B4-BE49-F238E27FC236}">
                    <a16:creationId xmlns:a16="http://schemas.microsoft.com/office/drawing/2014/main" id="{75B3CDCF-2DF2-4041-84E5-E791493D3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349" y="4556829"/>
                <a:ext cx="2992486" cy="307777"/>
              </a:xfrm>
              <a:prstGeom prst="rect">
                <a:avLst/>
              </a:prstGeom>
              <a:blipFill>
                <a:blip r:embed="rId18"/>
                <a:stretch>
                  <a:fillRect l="-2851" t="-26000" r="-5092" b="-5000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CuadroTexto 69">
                <a:extLst>
                  <a:ext uri="{FF2B5EF4-FFF2-40B4-BE49-F238E27FC236}">
                    <a16:creationId xmlns:a16="http://schemas.microsoft.com/office/drawing/2014/main" id="{D6C2B394-6B1E-451C-A791-BBC2620E65EE}"/>
                  </a:ext>
                </a:extLst>
              </p:cNvPr>
              <p:cNvSpPr txBox="1"/>
              <p:nvPr/>
            </p:nvSpPr>
            <p:spPr>
              <a:xfrm>
                <a:off x="8390315" y="5040486"/>
                <a:ext cx="3313664" cy="4412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SV" sz="2000" b="0" dirty="0">
                    <a:solidFill>
                      <a:srgbClr val="FF0000"/>
                    </a:solidFill>
                  </a:rPr>
                  <a:t>(90N)</a:t>
                </a:r>
                <a14:m>
                  <m:oMath xmlns:m="http://schemas.openxmlformats.org/officeDocument/2006/math">
                    <m:r>
                      <a:rPr lang="es-SV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−(40</m:t>
                    </m:r>
                    <m:r>
                      <a:rPr lang="es-SV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  <m:r>
                      <a:rPr lang="es-SV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)(</m:t>
                    </m:r>
                    <m:f>
                      <m:fPr>
                        <m:ctrlPr>
                          <a:rPr lang="es-SV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SV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1.125</m:t>
                        </m:r>
                        <m:r>
                          <a:rPr lang="es-SV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s-SV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SV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s-SV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s-SV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s-SV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𝑇𝐴</m:t>
                    </m:r>
                    <m:r>
                      <a:rPr lang="es-SV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</m:oMath>
                </a14:m>
                <a:endParaRPr lang="es-SV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CuadroTexto 69">
                <a:extLst>
                  <a:ext uri="{FF2B5EF4-FFF2-40B4-BE49-F238E27FC236}">
                    <a16:creationId xmlns:a16="http://schemas.microsoft.com/office/drawing/2014/main" id="{D6C2B394-6B1E-451C-A791-BBC2620E65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0315" y="5040486"/>
                <a:ext cx="3313664" cy="441275"/>
              </a:xfrm>
              <a:prstGeom prst="rect">
                <a:avLst/>
              </a:prstGeom>
              <a:blipFill>
                <a:blip r:embed="rId19"/>
                <a:stretch>
                  <a:fillRect l="-4596" t="-2778" b="-1944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CuadroTexto 71">
                <a:extLst>
                  <a:ext uri="{FF2B5EF4-FFF2-40B4-BE49-F238E27FC236}">
                    <a16:creationId xmlns:a16="http://schemas.microsoft.com/office/drawing/2014/main" id="{59CB75C6-291B-468D-B194-E042D56EAAD8}"/>
                  </a:ext>
                </a:extLst>
              </p:cNvPr>
              <p:cNvSpPr txBox="1"/>
              <p:nvPr/>
            </p:nvSpPr>
            <p:spPr>
              <a:xfrm>
                <a:off x="10844166" y="4538890"/>
                <a:ext cx="1451249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SV" sz="2000" b="1" dirty="0">
                    <a:solidFill>
                      <a:srgbClr val="0000CC"/>
                    </a:solidFill>
                  </a:rPr>
                  <a:t>22.</a:t>
                </a:r>
                <a14:m>
                  <m:oMath xmlns:m="http://schemas.openxmlformats.org/officeDocument/2006/math">
                    <m:r>
                      <a:rPr lang="es-SV" sz="2000" b="1" i="1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s-SV" sz="2000" b="1" i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SV" sz="2000" b="1" i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</a:rPr>
                      <m:t>𝐍</m:t>
                    </m:r>
                  </m:oMath>
                </a14:m>
                <a:endParaRPr lang="es-SV" sz="2000" b="1" dirty="0"/>
              </a:p>
            </p:txBody>
          </p:sp>
        </mc:Choice>
        <mc:Fallback xmlns="">
          <p:sp>
            <p:nvSpPr>
              <p:cNvPr id="72" name="CuadroTexto 71">
                <a:extLst>
                  <a:ext uri="{FF2B5EF4-FFF2-40B4-BE49-F238E27FC236}">
                    <a16:creationId xmlns:a16="http://schemas.microsoft.com/office/drawing/2014/main" id="{59CB75C6-291B-468D-B194-E042D56EA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44166" y="4538890"/>
                <a:ext cx="1451249" cy="400110"/>
              </a:xfrm>
              <a:prstGeom prst="rect">
                <a:avLst/>
              </a:prstGeom>
              <a:blipFill>
                <a:blip r:embed="rId20"/>
                <a:stretch>
                  <a:fillRect l="-4622" t="-9231" b="-27692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36372CA1-920C-419A-821B-16FD6C326AC4}"/>
                  </a:ext>
                </a:extLst>
              </p:cNvPr>
              <p:cNvSpPr txBox="1"/>
              <p:nvPr/>
            </p:nvSpPr>
            <p:spPr>
              <a:xfrm>
                <a:off x="10059075" y="5631865"/>
                <a:ext cx="1660133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𝑻𝑨</m:t>
                      </m:r>
                      <m:r>
                        <a:rPr lang="es-SV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SV" sz="2000" b="1" dirty="0"/>
              </a:p>
            </p:txBody>
          </p:sp>
        </mc:Choice>
        <mc:Fallback xmlns=""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36372CA1-920C-419A-821B-16FD6C326A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9075" y="5631865"/>
                <a:ext cx="1660133" cy="4001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590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7" grpId="0" animBg="1"/>
      <p:bldP spid="4" grpId="0" animBg="1"/>
      <p:bldP spid="16" grpId="0"/>
      <p:bldP spid="17" grpId="0"/>
      <p:bldP spid="18" grpId="0"/>
      <p:bldP spid="19" grpId="0" animBg="1"/>
      <p:bldP spid="28" grpId="0"/>
      <p:bldP spid="29" grpId="0"/>
      <p:bldP spid="30" grpId="0"/>
      <p:bldP spid="31" grpId="0"/>
      <p:bldP spid="33" grpId="0"/>
      <p:bldP spid="34" grpId="0"/>
      <p:bldP spid="35" grpId="0" animBg="1"/>
      <p:bldP spid="39" grpId="0"/>
      <p:bldP spid="4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7" grpId="0"/>
      <p:bldP spid="68" grpId="0"/>
      <p:bldP spid="69" grpId="0"/>
      <p:bldP spid="70" grpId="0"/>
      <p:bldP spid="72" grpId="0"/>
      <p:bldP spid="7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533</Words>
  <Application>Microsoft Office PowerPoint</Application>
  <PresentationFormat>Panorámica</PresentationFormat>
  <Paragraphs>124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7</cp:revision>
  <dcterms:created xsi:type="dcterms:W3CDTF">2021-11-04T00:37:46Z</dcterms:created>
  <dcterms:modified xsi:type="dcterms:W3CDTF">2024-02-08T02:14:51Z</dcterms:modified>
</cp:coreProperties>
</file>