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5" r:id="rId3"/>
    <p:sldId id="266" r:id="rId4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CC514-7645-BC28-9661-2888E62F8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47859D-6676-BC22-CFA3-A555ED5FD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64248-F4F9-5548-0724-EDE74864C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21/2/2024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C8A74-7D84-928D-68FC-B458A73D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3F7FB6-9C4E-3610-6DCE-EC396DC0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3986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D0FC15-CCA1-6207-1AA2-AA2E92AD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C3B033-7BC0-834B-4036-26EFCD5E0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55CEE9-CDD4-7414-0659-8BE1ED0E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21/2/2024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F82286-A596-92C9-C4E5-F5019B616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073850-2738-7053-7ED7-D7E4D833C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5383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C1B99E-2222-ABCC-0108-F673F2ECFF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9632D8-C0A4-B481-F1E4-D92493E07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22A2E8-CB32-D276-8566-7208F4BEB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21/2/2024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B55246-3F53-C3BE-68E7-9EFF79DF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6BA6E0-D8F6-F66D-C7CA-AAF9536C2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389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B3026-FEC3-01F7-7632-F76435D3A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C586A-1DDF-36B9-4166-6A706804C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D8641D-356B-EB11-1B27-AE7DBB02B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21/2/2024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B41E3B-06D8-C48D-3662-7D39402E3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ED8C61-72AB-7013-1328-B8F58F5D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852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4710A6-4BB6-4078-B39E-B1D3E94C6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46C3C1-4D78-CE47-ECA7-12266CB65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A2441B-DDB4-9714-B260-9785FB3B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21/2/2024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509A49-8B0E-5099-F43D-C87576E56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B6196A-1E06-2F54-17BF-FADD945CB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809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C0F371-1A76-E6D7-1E1D-0BD60395F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6A5E95-D116-BEB0-7A92-025B8329D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F47832-B5D8-3FE8-696A-BDFB1DB23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E041E1-B84B-8D0B-7C11-46B9E8FA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21/2/2024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05F3FA-BE71-3A6F-068B-B7CF9C70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D5334F-EBFD-26CE-8399-B8DCCE13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394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2F78BA-5632-36EA-A976-6E7FFD45B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B48C2A-9560-9E15-5D0C-F8E814920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8FEC13-2BDE-93E5-9ED7-FB12105EF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5A6E5CE-C2D5-69F5-69AE-418FF3CFA8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C6BE11-CE23-8DAD-491D-F419E74FE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F15A27A-2428-A82D-6B53-55FE5BF84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21/2/2024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3E156F-8518-8CC8-E758-A114C579C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BFBF1B-B300-EF95-FF55-483FBE92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555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337425-9307-DF46-FE41-E2E32870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D5724DD-6F30-AEF0-AC28-378069648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21/2/2024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25AFF8-80F9-4C87-570D-299E50AF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A2683F-7F0A-5B47-A87E-4BC820BB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4540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678F9DF-F59F-778B-F503-34B302BCC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21/2/2024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CD8674-1C8C-039C-3E13-B6BC6A654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F5C5161-61D2-EAED-3320-D7234C95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6981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F34B7-CDDD-E590-1172-B03260FD2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766729-7F65-2B79-13B7-1FDD7CD89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8E064E-397B-46C3-DA24-3956AEAE7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5D5E45-BD7D-A158-6143-696CFA5E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21/2/2024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AA0764-D758-48A5-0A23-01C1889D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2B1B9D-5482-30F3-4858-828B67A2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6342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298F4-F6E4-C700-2233-66A12873E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53553A4-77DC-89DF-A7B3-5CDA6A8CAE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5C3082-045F-05C5-3905-43A67570D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AF4ABE-1758-081E-2920-5A4D00A3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21/2/2024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2F55D8-500E-A2C7-DB24-68B8F791C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616411-1979-7FE6-4955-5FFC2EC0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8150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577D8B9-BAE5-DCEB-7900-49FBB0ED2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5527E7-AD39-A225-4045-2849B612F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50191-2285-9402-3A2C-2366C1F7E2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992F1-720D-40EA-87F6-12F268946C49}" type="datetimeFigureOut">
              <a:rPr lang="es-SV" smtClean="0"/>
              <a:t>21/2/2024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D19B8C-3505-A460-49A2-31F905FE36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5317-7BAB-359A-0A08-466E48171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1854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1.png"/><Relationship Id="rId16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88EBA686-1C25-606F-82A1-C274B2204DC1}"/>
              </a:ext>
            </a:extLst>
          </p:cNvPr>
          <p:cNvSpPr txBox="1"/>
          <p:nvPr/>
        </p:nvSpPr>
        <p:spPr>
          <a:xfrm>
            <a:off x="119641" y="627923"/>
            <a:ext cx="119555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Caso 4. En el sistema mostrado en la figura calcule la aceleración del sistema, suponiendo que las superficies son lisas</a:t>
            </a:r>
            <a:endParaRPr lang="es-SV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B798438-8700-59C5-4CA9-2727DD1458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411" y="997255"/>
            <a:ext cx="5193044" cy="2030799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96F48DB5-E9F3-E0E7-CCB6-2483DC24370E}"/>
              </a:ext>
            </a:extLst>
          </p:cNvPr>
          <p:cNvSpPr txBox="1"/>
          <p:nvPr/>
        </p:nvSpPr>
        <p:spPr>
          <a:xfrm>
            <a:off x="256411" y="3145312"/>
            <a:ext cx="5443634" cy="19629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Asumiendo una dirección del movimiento que creemos lógica: el bloque 1 hacia arriba, el bloque 2 hacia la derecha, el bloque 3 hacia abajo.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 al final del análisis la aceleración nos diera negativa, no hay problema; solo significará que la dirección es contraria a como lo supusimos.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22669256-B92B-6C4E-E010-BC03D2A0BBC6}"/>
              </a:ext>
            </a:extLst>
          </p:cNvPr>
          <p:cNvSpPr txBox="1"/>
          <p:nvPr/>
        </p:nvSpPr>
        <p:spPr>
          <a:xfrm>
            <a:off x="256411" y="5085490"/>
            <a:ext cx="411052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Diagrama de cuerpo libre de la masa 1 </a:t>
            </a:r>
            <a:endParaRPr lang="es-SV" dirty="0"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BE356F46-8800-E343-014E-5B2A01AA05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28364" y="1046577"/>
            <a:ext cx="943107" cy="198147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984774DA-D0E3-6CB0-C61E-79F5082C6D92}"/>
                  </a:ext>
                </a:extLst>
              </p:cNvPr>
              <p:cNvSpPr txBox="1"/>
              <p:nvPr/>
            </p:nvSpPr>
            <p:spPr>
              <a:xfrm>
                <a:off x="6887911" y="4372442"/>
                <a:ext cx="3255947" cy="3771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𝑔</m:t>
                    </m:r>
                  </m:oMath>
                </a14:m>
                <a:r>
                  <a:rPr lang="es-SV" sz="18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(ecuación 1)</a:t>
                </a:r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984774DA-D0E3-6CB0-C61E-79F5082C6D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7911" y="4372442"/>
                <a:ext cx="3255947" cy="377155"/>
              </a:xfrm>
              <a:prstGeom prst="rect">
                <a:avLst/>
              </a:prstGeom>
              <a:blipFill>
                <a:blip r:embed="rId5"/>
                <a:stretch>
                  <a:fillRect t="-4839" b="-25806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1B1BFFD3-A1F3-6D3A-19AD-9BAF825D3542}"/>
                  </a:ext>
                </a:extLst>
              </p:cNvPr>
              <p:cNvSpPr txBox="1"/>
              <p:nvPr/>
            </p:nvSpPr>
            <p:spPr>
              <a:xfrm>
                <a:off x="6697055" y="3054581"/>
                <a:ext cx="4110527" cy="4069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bHide m:val="on"/>
                        <m:supHide m:val="on"/>
                        <m:ctrlPr>
                          <a:rPr lang="es-SV" sz="1800" i="1" smtClean="0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Times New Roman" panose="020206030504050203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nary>
                  </m:oMath>
                </a14:m>
                <a:r>
                  <a:rPr lang="es-SV" sz="18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hacia arriba positivo.</a:t>
                </a:r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1B1BFFD3-A1F3-6D3A-19AD-9BAF825D35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7055" y="3054581"/>
                <a:ext cx="4110527" cy="406971"/>
              </a:xfrm>
              <a:prstGeom prst="rect">
                <a:avLst/>
              </a:prstGeom>
              <a:blipFill>
                <a:blip r:embed="rId6"/>
                <a:stretch>
                  <a:fillRect l="-8309" t="-104478" b="-162687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8BCEB6E1-3B87-E8F5-7B6E-15853A7A3AEC}"/>
                  </a:ext>
                </a:extLst>
              </p:cNvPr>
              <p:cNvSpPr txBox="1"/>
              <p:nvPr/>
            </p:nvSpPr>
            <p:spPr>
              <a:xfrm>
                <a:off x="5952175" y="3472941"/>
                <a:ext cx="2434127" cy="4912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8BCEB6E1-3B87-E8F5-7B6E-15853A7A3A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2175" y="3472941"/>
                <a:ext cx="2434127" cy="49128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9798B640-AC01-8420-44CE-00257A3761FE}"/>
                  </a:ext>
                </a:extLst>
              </p:cNvPr>
              <p:cNvSpPr txBox="1"/>
              <p:nvPr/>
            </p:nvSpPr>
            <p:spPr>
              <a:xfrm>
                <a:off x="6561652" y="3881154"/>
                <a:ext cx="2326004" cy="4912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9798B640-AC01-8420-44CE-00257A3761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1652" y="3881154"/>
                <a:ext cx="2326004" cy="49128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988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13" grpId="0"/>
      <p:bldP spid="17" grpId="0"/>
      <p:bldP spid="21" grpId="0"/>
      <p:bldP spid="23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792"/>
            <a:ext cx="12187719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C8638DEF-701D-856A-BA11-664E36C9A321}"/>
              </a:ext>
            </a:extLst>
          </p:cNvPr>
          <p:cNvSpPr txBox="1"/>
          <p:nvPr/>
        </p:nvSpPr>
        <p:spPr>
          <a:xfrm>
            <a:off x="136733" y="640003"/>
            <a:ext cx="39139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Diagrama de cuerpo libre de masa 2 </a:t>
            </a:r>
            <a:endParaRPr lang="es-SV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44E3992-2A30-FCF7-1D56-9EAB68F5AF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824" y="1123609"/>
            <a:ext cx="1527256" cy="130180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86D5DC97-C123-722A-07E9-9ECECEC623D0}"/>
                  </a:ext>
                </a:extLst>
              </p:cNvPr>
              <p:cNvSpPr txBox="1"/>
              <p:nvPr/>
            </p:nvSpPr>
            <p:spPr>
              <a:xfrm>
                <a:off x="136733" y="3436675"/>
                <a:ext cx="3478138" cy="3771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sSub>
                      <m:sSub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s-SV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r>
                  <a:rPr lang="es-SV" sz="18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(ecuación 2)</a:t>
                </a:r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86D5DC97-C123-722A-07E9-9ECECEC623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733" y="3436675"/>
                <a:ext cx="3478138" cy="377155"/>
              </a:xfrm>
              <a:prstGeom prst="rect">
                <a:avLst/>
              </a:prstGeom>
              <a:blipFill>
                <a:blip r:embed="rId4"/>
                <a:stretch>
                  <a:fillRect t="-6452" b="-25806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2609E2DC-45D7-ED10-222D-55284E5FC051}"/>
                  </a:ext>
                </a:extLst>
              </p:cNvPr>
              <p:cNvSpPr txBox="1"/>
              <p:nvPr/>
            </p:nvSpPr>
            <p:spPr>
              <a:xfrm>
                <a:off x="136733" y="2539687"/>
                <a:ext cx="4059252" cy="97129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bHide m:val="on"/>
                        <m:supHide m:val="on"/>
                        <m:ctrlPr>
                          <a:rPr lang="es-SV" sz="1800" i="1" smtClean="0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Times New Roman" panose="020206030504050203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s-SV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s-SV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nary>
                  </m:oMath>
                </a14:m>
                <a:r>
                  <a:rPr lang="es-SV" sz="18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(a la derecha positivo porque hemos supuesto que se mueve hacia la derecha)</a:t>
                </a:r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2609E2DC-45D7-ED10-222D-55284E5FC0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733" y="2539687"/>
                <a:ext cx="4059252" cy="971292"/>
              </a:xfrm>
              <a:prstGeom prst="rect">
                <a:avLst/>
              </a:prstGeom>
              <a:blipFill>
                <a:blip r:embed="rId5"/>
                <a:stretch>
                  <a:fillRect l="-8258" t="-45283" r="-751" b="-9434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CuadroTexto 11">
            <a:extLst>
              <a:ext uri="{FF2B5EF4-FFF2-40B4-BE49-F238E27FC236}">
                <a16:creationId xmlns:a16="http://schemas.microsoft.com/office/drawing/2014/main" id="{5070E679-F0DE-FD38-07C0-3B74819B0BF5}"/>
              </a:ext>
            </a:extLst>
          </p:cNvPr>
          <p:cNvSpPr txBox="1"/>
          <p:nvPr/>
        </p:nvSpPr>
        <p:spPr>
          <a:xfrm>
            <a:off x="136733" y="3913158"/>
            <a:ext cx="4999289" cy="378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Diagrama de cuerpo libre del bloque de masa 3: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1B403D84-15C8-BE4A-71C2-8F1738BE4DF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1167" y="4407967"/>
            <a:ext cx="1125967" cy="201626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BD9B310F-454B-7D34-E5F4-30F095CD96AB}"/>
                  </a:ext>
                </a:extLst>
              </p:cNvPr>
              <p:cNvSpPr txBox="1"/>
              <p:nvPr/>
            </p:nvSpPr>
            <p:spPr>
              <a:xfrm>
                <a:off x="5251390" y="672222"/>
                <a:ext cx="6229884" cy="11022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Recordando que este análisis ya lo hicimos anteriormente y encontramos que:</a:t>
                </a:r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SV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𝑤</m:t>
                        </m:r>
                      </m:e>
                      <m:sub>
                        <m:r>
                          <a:rPr lang="es-SV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  <m:r>
                      <a:rPr lang="es-SV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s-SV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𝑚𝑔𝑠𝑒𝑛</m:t>
                    </m:r>
                    <m:r>
                      <a:rPr lang="es-SV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𝜃</m:t>
                    </m:r>
                  </m:oMath>
                </a14:m>
                <a:r>
                  <a:rPr lang="es-SV" sz="1800" dirty="0">
                    <a:solidFill>
                      <a:srgbClr val="000000"/>
                    </a:solidFill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;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SV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𝑤</m:t>
                        </m:r>
                      </m:e>
                      <m:sub>
                        <m:r>
                          <a:rPr lang="es-SV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sub>
                    </m:sSub>
                    <m:r>
                      <a:rPr lang="es-SV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s-SV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𝑚𝑔𝑐𝑜𝑠</m:t>
                    </m:r>
                    <m:r>
                      <a:rPr lang="es-SV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𝜃</m:t>
                    </m:r>
                  </m:oMath>
                </a14:m>
                <a:r>
                  <a:rPr lang="es-SV" sz="1800" dirty="0">
                    <a:solidFill>
                      <a:srgbClr val="000000"/>
                    </a:solidFill>
                    <a:effectLst/>
                    <a:latin typeface="Aptos" panose="020B00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BD9B310F-454B-7D34-E5F4-30F095CD96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1390" y="672222"/>
                <a:ext cx="6229884" cy="1102289"/>
              </a:xfrm>
              <a:prstGeom prst="rect">
                <a:avLst/>
              </a:prstGeom>
              <a:blipFill>
                <a:blip r:embed="rId7"/>
                <a:stretch>
                  <a:fillRect l="-783" t="-1657" b="-6630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CuadroTexto 19">
            <a:extLst>
              <a:ext uri="{FF2B5EF4-FFF2-40B4-BE49-F238E27FC236}">
                <a16:creationId xmlns:a16="http://schemas.microsoft.com/office/drawing/2014/main" id="{AF30B4A9-1C6C-CF51-7BC8-E367F4645B55}"/>
              </a:ext>
            </a:extLst>
          </p:cNvPr>
          <p:cNvSpPr txBox="1"/>
          <p:nvPr/>
        </p:nvSpPr>
        <p:spPr>
          <a:xfrm>
            <a:off x="5300521" y="1774511"/>
            <a:ext cx="3841335" cy="378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Haciendo sumatoria de fuerzas en x: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2" name="Imagen 21">
            <a:extLst>
              <a:ext uri="{FF2B5EF4-FFF2-40B4-BE49-F238E27FC236}">
                <a16:creationId xmlns:a16="http://schemas.microsoft.com/office/drawing/2014/main" id="{DEEF06B1-C15C-A795-E853-F038E37345C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56133" y="2313480"/>
            <a:ext cx="1609483" cy="213378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BBDAE866-3D5C-7E89-F30B-BCECE3520E5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535349" y="2714092"/>
            <a:ext cx="1719221" cy="304826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24F66502-E69C-30D1-EB54-126119666AE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826049" y="3170301"/>
            <a:ext cx="1719221" cy="304826"/>
          </a:xfrm>
          <a:prstGeom prst="rect">
            <a:avLst/>
          </a:prstGeom>
        </p:spPr>
      </p:pic>
      <p:pic>
        <p:nvPicPr>
          <p:cNvPr id="28" name="Imagen 27">
            <a:extLst>
              <a:ext uri="{FF2B5EF4-FFF2-40B4-BE49-F238E27FC236}">
                <a16:creationId xmlns:a16="http://schemas.microsoft.com/office/drawing/2014/main" id="{B839A83B-CA6B-A717-CED1-4BD637EDC68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300521" y="3534677"/>
            <a:ext cx="3950550" cy="49381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0" name="CuadroTexto 29">
                <a:extLst>
                  <a:ext uri="{FF2B5EF4-FFF2-40B4-BE49-F238E27FC236}">
                    <a16:creationId xmlns:a16="http://schemas.microsoft.com/office/drawing/2014/main" id="{4B9C4955-A639-2EC8-9D09-B573A96A0F44}"/>
                  </a:ext>
                </a:extLst>
              </p:cNvPr>
              <p:cNvSpPr txBox="1"/>
              <p:nvPr/>
            </p:nvSpPr>
            <p:spPr>
              <a:xfrm>
                <a:off x="5027057" y="6016246"/>
                <a:ext cx="4166075" cy="4912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𝑔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𝑠𝑒𝑛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𝜃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)=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s-SV" sz="1800" i="1">
                                  <a:solidFill>
                                    <a:srgbClr val="0F9ED5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solidFill>
                                    <a:srgbClr val="0F9ED5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s-SV" sz="1800" i="1">
                                  <a:solidFill>
                                    <a:srgbClr val="0F9ED5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s-SV" sz="1800" i="1">
                              <a:solidFill>
                                <a:srgbClr val="0F9ED5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SV" sz="1800" i="1">
                              <a:solidFill>
                                <a:srgbClr val="0F9ED5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solidFill>
                                <a:srgbClr val="0F9ED5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s-SV" sz="1800" i="1">
                              <a:solidFill>
                                <a:srgbClr val="0F9ED5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  <m:r>
                        <a:rPr lang="es-SV" sz="1800" i="1">
                          <a:solidFill>
                            <a:srgbClr val="0F9ED5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0" name="CuadroTexto 29">
                <a:extLst>
                  <a:ext uri="{FF2B5EF4-FFF2-40B4-BE49-F238E27FC236}">
                    <a16:creationId xmlns:a16="http://schemas.microsoft.com/office/drawing/2014/main" id="{4B9C4955-A639-2EC8-9D09-B573A96A0F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7057" y="6016246"/>
                <a:ext cx="4166075" cy="49128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CuadroTexto 31">
            <a:extLst>
              <a:ext uri="{FF2B5EF4-FFF2-40B4-BE49-F238E27FC236}">
                <a16:creationId xmlns:a16="http://schemas.microsoft.com/office/drawing/2014/main" id="{27F4015F-473F-CFAC-AFA9-287625E4AB4C}"/>
              </a:ext>
            </a:extLst>
          </p:cNvPr>
          <p:cNvSpPr txBox="1"/>
          <p:nvPr/>
        </p:nvSpPr>
        <p:spPr>
          <a:xfrm>
            <a:off x="5319082" y="3942642"/>
            <a:ext cx="6229884" cy="378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Sustituyendo las ecuaciones 1 y 3 en la ecuación 2: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4" name="Imagen 33">
            <a:extLst>
              <a:ext uri="{FF2B5EF4-FFF2-40B4-BE49-F238E27FC236}">
                <a16:creationId xmlns:a16="http://schemas.microsoft.com/office/drawing/2014/main" id="{38477161-7A1F-100F-7134-1CFA43290AB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208546" y="4393138"/>
            <a:ext cx="1457070" cy="207282"/>
          </a:xfrm>
          <a:prstGeom prst="rect">
            <a:avLst/>
          </a:prstGeom>
        </p:spPr>
      </p:pic>
      <p:pic>
        <p:nvPicPr>
          <p:cNvPr id="36" name="Imagen 35">
            <a:extLst>
              <a:ext uri="{FF2B5EF4-FFF2-40B4-BE49-F238E27FC236}">
                <a16:creationId xmlns:a16="http://schemas.microsoft.com/office/drawing/2014/main" id="{C166B9D4-CC2A-BC98-1165-39524F7AC25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537123" y="4731176"/>
            <a:ext cx="4188315" cy="365792"/>
          </a:xfrm>
          <a:prstGeom prst="rect">
            <a:avLst/>
          </a:prstGeom>
        </p:spPr>
      </p:pic>
      <p:pic>
        <p:nvPicPr>
          <p:cNvPr id="38" name="Imagen 37">
            <a:extLst>
              <a:ext uri="{FF2B5EF4-FFF2-40B4-BE49-F238E27FC236}">
                <a16:creationId xmlns:a16="http://schemas.microsoft.com/office/drawing/2014/main" id="{5E62E777-84DB-8FC9-A886-4143E33D2CA8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897961" y="5201897"/>
            <a:ext cx="3767655" cy="219475"/>
          </a:xfrm>
          <a:prstGeom prst="rect">
            <a:avLst/>
          </a:prstGeom>
        </p:spPr>
      </p:pic>
      <p:pic>
        <p:nvPicPr>
          <p:cNvPr id="40" name="Imagen 39">
            <a:extLst>
              <a:ext uri="{FF2B5EF4-FFF2-40B4-BE49-F238E27FC236}">
                <a16:creationId xmlns:a16="http://schemas.microsoft.com/office/drawing/2014/main" id="{C93095D0-1BDB-B657-99B5-D5F2592D6D83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297488" y="5659163"/>
            <a:ext cx="3767655" cy="21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0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10" grpId="0"/>
      <p:bldP spid="12" grpId="0"/>
      <p:bldP spid="18" grpId="0"/>
      <p:bldP spid="20" grpId="0"/>
      <p:bldP spid="30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91D4DF-E00B-7D3E-F378-1F97675AB9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F467BECE-89F6-2BD3-9952-A732BBED54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F96F33D3-F17C-480D-F1FB-E9B8DD8CA1E7}"/>
                  </a:ext>
                </a:extLst>
              </p:cNvPr>
              <p:cNvSpPr txBox="1"/>
              <p:nvPr/>
            </p:nvSpPr>
            <p:spPr>
              <a:xfrm>
                <a:off x="4408971" y="6071405"/>
                <a:ext cx="2410573" cy="4912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𝑩</m:t>
                          </m:r>
                        </m:sub>
                      </m:sSub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𝟏𝟏𝟓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𝟔𝟖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𝑵</m:t>
                      </m:r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F96F33D3-F17C-480D-F1FB-E9B8DD8CA1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8971" y="6071405"/>
                <a:ext cx="2410573" cy="4912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n 4">
            <a:extLst>
              <a:ext uri="{FF2B5EF4-FFF2-40B4-BE49-F238E27FC236}">
                <a16:creationId xmlns:a16="http://schemas.microsoft.com/office/drawing/2014/main" id="{407C9670-ADDB-A560-781E-73DDBA6B8A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4758" y="907113"/>
            <a:ext cx="2109399" cy="548688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E7E310DF-186D-982A-4A65-5507D4E8D18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06646" y="1635356"/>
            <a:ext cx="3432345" cy="57917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D5E8F14C-1512-9931-0F39-2613AA3724E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06646" y="2438946"/>
            <a:ext cx="1518036" cy="249958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1FDFB469-6D23-F468-E4C7-1369B1749D2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8332" y="2688904"/>
            <a:ext cx="3292125" cy="493819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0FFA0EAB-3B16-61DE-80CE-913B363D788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54233" y="3261345"/>
            <a:ext cx="1822862" cy="335309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6488546A-0D2F-9D20-495F-2EA4239892C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954233" y="3827918"/>
            <a:ext cx="4639458" cy="384081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E4B347A5-DBAA-EA7E-3F17-D777E932176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009193" y="4443263"/>
            <a:ext cx="1408298" cy="207282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58BBF21A-6EB6-B363-323C-FAB45C9F7DA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771428" y="4772036"/>
            <a:ext cx="3292125" cy="493819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B7AA9BDD-61C6-CFA4-6D07-F70BFF6206D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410837" y="5234685"/>
            <a:ext cx="2274005" cy="365792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BEFAED1E-20DC-24B0-B534-5D0C78A76C8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34546" y="5667635"/>
            <a:ext cx="5450296" cy="384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778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212</Words>
  <Application>Microsoft Office PowerPoint</Application>
  <PresentationFormat>Panorámica</PresentationFormat>
  <Paragraphs>18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Aptos</vt:lpstr>
      <vt:lpstr>Arial</vt:lpstr>
      <vt:lpstr>Calibri</vt:lpstr>
      <vt:lpstr>Calibri Light</vt:lpstr>
      <vt:lpstr>Cambria Math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ALFREDO MENDOZA JUAREZ</dc:creator>
  <cp:lastModifiedBy>RUBEN ALFREDO MENDOZA JUAREZ</cp:lastModifiedBy>
  <cp:revision>14</cp:revision>
  <dcterms:created xsi:type="dcterms:W3CDTF">2023-10-27T00:51:22Z</dcterms:created>
  <dcterms:modified xsi:type="dcterms:W3CDTF">2024-02-21T18:27:33Z</dcterms:modified>
</cp:coreProperties>
</file>