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5" r:id="rId3"/>
    <p:sldId id="266" r:id="rId4"/>
    <p:sldId id="267" r:id="rId5"/>
    <p:sldId id="268" r:id="rId6"/>
    <p:sldId id="269" r:id="rId7"/>
    <p:sldId id="270" r:id="rId8"/>
    <p:sldId id="271" r:id="rId9"/>
    <p:sldId id="272" r:id="rId10"/>
    <p:sldId id="273" r:id="rId11"/>
    <p:sldId id="274" r:id="rId12"/>
    <p:sldId id="275" r:id="rId13"/>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2" d="100"/>
          <a:sy n="112" d="100"/>
        </p:scale>
        <p:origin x="55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ECC514-7645-BC28-9661-2888E62F8AE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5847859D-6676-BC22-CFA3-A555ED5FD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12364248-F4F9-5548-0724-EDE74864C8A9}"/>
              </a:ext>
            </a:extLst>
          </p:cNvPr>
          <p:cNvSpPr>
            <a:spLocks noGrp="1"/>
          </p:cNvSpPr>
          <p:nvPr>
            <p:ph type="dt" sz="half" idx="10"/>
          </p:nvPr>
        </p:nvSpPr>
        <p:spPr/>
        <p:txBody>
          <a:bodyPr/>
          <a:lstStyle/>
          <a:p>
            <a:fld id="{583992F1-720D-40EA-87F6-12F268946C49}" type="datetimeFigureOut">
              <a:rPr lang="es-SV" smtClean="0"/>
              <a:t>4/3/2024</a:t>
            </a:fld>
            <a:endParaRPr lang="es-SV"/>
          </a:p>
        </p:txBody>
      </p:sp>
      <p:sp>
        <p:nvSpPr>
          <p:cNvPr id="5" name="Marcador de pie de página 4">
            <a:extLst>
              <a:ext uri="{FF2B5EF4-FFF2-40B4-BE49-F238E27FC236}">
                <a16:creationId xmlns:a16="http://schemas.microsoft.com/office/drawing/2014/main" id="{F12C8A74-7D84-928D-68FC-B458A73D558C}"/>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FB3F7FB6-9C4E-3610-6DCE-EC396DC0B7A9}"/>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339865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D0FC15-CCA1-6207-1AA2-AA2E92AD91E5}"/>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88C3B033-7BC0-834B-4036-26EFCD5E069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9255CEE9-CDD4-7414-0659-8BE1ED0E6664}"/>
              </a:ext>
            </a:extLst>
          </p:cNvPr>
          <p:cNvSpPr>
            <a:spLocks noGrp="1"/>
          </p:cNvSpPr>
          <p:nvPr>
            <p:ph type="dt" sz="half" idx="10"/>
          </p:nvPr>
        </p:nvSpPr>
        <p:spPr/>
        <p:txBody>
          <a:bodyPr/>
          <a:lstStyle/>
          <a:p>
            <a:fld id="{583992F1-720D-40EA-87F6-12F268946C49}" type="datetimeFigureOut">
              <a:rPr lang="es-SV" smtClean="0"/>
              <a:t>4/3/2024</a:t>
            </a:fld>
            <a:endParaRPr lang="es-SV"/>
          </a:p>
        </p:txBody>
      </p:sp>
      <p:sp>
        <p:nvSpPr>
          <p:cNvPr id="5" name="Marcador de pie de página 4">
            <a:extLst>
              <a:ext uri="{FF2B5EF4-FFF2-40B4-BE49-F238E27FC236}">
                <a16:creationId xmlns:a16="http://schemas.microsoft.com/office/drawing/2014/main" id="{5BF82286-A596-92C9-C4E5-F5019B61647E}"/>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EB073850-2738-7053-7ED7-D7E4D833CEB4}"/>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05383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CC1B99E-2222-ABCC-0108-F673F2ECFF8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B39632D8-C0A4-B481-F1E4-D92493E075B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2422A2E8-CB32-D276-8566-7208F4BEBFF3}"/>
              </a:ext>
            </a:extLst>
          </p:cNvPr>
          <p:cNvSpPr>
            <a:spLocks noGrp="1"/>
          </p:cNvSpPr>
          <p:nvPr>
            <p:ph type="dt" sz="half" idx="10"/>
          </p:nvPr>
        </p:nvSpPr>
        <p:spPr/>
        <p:txBody>
          <a:bodyPr/>
          <a:lstStyle/>
          <a:p>
            <a:fld id="{583992F1-720D-40EA-87F6-12F268946C49}" type="datetimeFigureOut">
              <a:rPr lang="es-SV" smtClean="0"/>
              <a:t>4/3/2024</a:t>
            </a:fld>
            <a:endParaRPr lang="es-SV"/>
          </a:p>
        </p:txBody>
      </p:sp>
      <p:sp>
        <p:nvSpPr>
          <p:cNvPr id="5" name="Marcador de pie de página 4">
            <a:extLst>
              <a:ext uri="{FF2B5EF4-FFF2-40B4-BE49-F238E27FC236}">
                <a16:creationId xmlns:a16="http://schemas.microsoft.com/office/drawing/2014/main" id="{2EB55246-3F53-C3BE-68E7-9EFF79DF7323}"/>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C36BA6E0-D8F6-F66D-C7CA-AAF9536C2AE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408389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9B3026-FEC3-01F7-7632-F76435D3AA2C}"/>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C52C586A-1DDF-36B9-4166-6A706804C13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8ED8641D-356B-EB11-1B27-AE7DBB02B1BC}"/>
              </a:ext>
            </a:extLst>
          </p:cNvPr>
          <p:cNvSpPr>
            <a:spLocks noGrp="1"/>
          </p:cNvSpPr>
          <p:nvPr>
            <p:ph type="dt" sz="half" idx="10"/>
          </p:nvPr>
        </p:nvSpPr>
        <p:spPr/>
        <p:txBody>
          <a:bodyPr/>
          <a:lstStyle/>
          <a:p>
            <a:fld id="{583992F1-720D-40EA-87F6-12F268946C49}" type="datetimeFigureOut">
              <a:rPr lang="es-SV" smtClean="0"/>
              <a:t>4/3/2024</a:t>
            </a:fld>
            <a:endParaRPr lang="es-SV"/>
          </a:p>
        </p:txBody>
      </p:sp>
      <p:sp>
        <p:nvSpPr>
          <p:cNvPr id="5" name="Marcador de pie de página 4">
            <a:extLst>
              <a:ext uri="{FF2B5EF4-FFF2-40B4-BE49-F238E27FC236}">
                <a16:creationId xmlns:a16="http://schemas.microsoft.com/office/drawing/2014/main" id="{3AB41E3B-06D8-C48D-3662-7D39402E37B6}"/>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8ED8C61-72AB-7013-1328-B8F58F5D284A}"/>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238525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4710A6-4BB6-4078-B39E-B1D3E94C67E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B746C3C1-4D78-CE47-ECA7-12266CB65D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AA2441B-DDB4-9714-B260-9785FB3BA58C}"/>
              </a:ext>
            </a:extLst>
          </p:cNvPr>
          <p:cNvSpPr>
            <a:spLocks noGrp="1"/>
          </p:cNvSpPr>
          <p:nvPr>
            <p:ph type="dt" sz="half" idx="10"/>
          </p:nvPr>
        </p:nvSpPr>
        <p:spPr/>
        <p:txBody>
          <a:bodyPr/>
          <a:lstStyle/>
          <a:p>
            <a:fld id="{583992F1-720D-40EA-87F6-12F268946C49}" type="datetimeFigureOut">
              <a:rPr lang="es-SV" smtClean="0"/>
              <a:t>4/3/2024</a:t>
            </a:fld>
            <a:endParaRPr lang="es-SV"/>
          </a:p>
        </p:txBody>
      </p:sp>
      <p:sp>
        <p:nvSpPr>
          <p:cNvPr id="5" name="Marcador de pie de página 4">
            <a:extLst>
              <a:ext uri="{FF2B5EF4-FFF2-40B4-BE49-F238E27FC236}">
                <a16:creationId xmlns:a16="http://schemas.microsoft.com/office/drawing/2014/main" id="{F8509A49-8B0E-5099-F43D-C87576E5608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6B6196A-1E06-2F54-17BF-FADD945CB235}"/>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208098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0F371-1A76-E6D7-1E1D-0BD60395FB5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2C6A5E95-D116-BEB0-7A92-025B8329D90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73F47832-B5D8-3FE8-696A-BDFB1DB2388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37E041E1-B84B-8D0B-7C11-46B9E8FA2F65}"/>
              </a:ext>
            </a:extLst>
          </p:cNvPr>
          <p:cNvSpPr>
            <a:spLocks noGrp="1"/>
          </p:cNvSpPr>
          <p:nvPr>
            <p:ph type="dt" sz="half" idx="10"/>
          </p:nvPr>
        </p:nvSpPr>
        <p:spPr/>
        <p:txBody>
          <a:bodyPr/>
          <a:lstStyle/>
          <a:p>
            <a:fld id="{583992F1-720D-40EA-87F6-12F268946C49}" type="datetimeFigureOut">
              <a:rPr lang="es-SV" smtClean="0"/>
              <a:t>4/3/2024</a:t>
            </a:fld>
            <a:endParaRPr lang="es-SV"/>
          </a:p>
        </p:txBody>
      </p:sp>
      <p:sp>
        <p:nvSpPr>
          <p:cNvPr id="6" name="Marcador de pie de página 5">
            <a:extLst>
              <a:ext uri="{FF2B5EF4-FFF2-40B4-BE49-F238E27FC236}">
                <a16:creationId xmlns:a16="http://schemas.microsoft.com/office/drawing/2014/main" id="{E205F3FA-BE71-3A6F-068B-B7CF9C70423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1ED5334F-EBFD-26CE-8399-B8DCCE13C72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583944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2F78BA-5632-36EA-A976-6E7FFD45B72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2B48C2A-9560-9E15-5D0C-F8E814920A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F8FEC13-2BDE-93E5-9ED7-FB12105EF82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D5A6E5CE-C2D5-69F5-69AE-418FF3CFA8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AC6BE11-CE23-8DAD-491D-F419E74FE02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EF15A27A-2428-A82D-6B53-55FE5BF8468F}"/>
              </a:ext>
            </a:extLst>
          </p:cNvPr>
          <p:cNvSpPr>
            <a:spLocks noGrp="1"/>
          </p:cNvSpPr>
          <p:nvPr>
            <p:ph type="dt" sz="half" idx="10"/>
          </p:nvPr>
        </p:nvSpPr>
        <p:spPr/>
        <p:txBody>
          <a:bodyPr/>
          <a:lstStyle/>
          <a:p>
            <a:fld id="{583992F1-720D-40EA-87F6-12F268946C49}" type="datetimeFigureOut">
              <a:rPr lang="es-SV" smtClean="0"/>
              <a:t>4/3/2024</a:t>
            </a:fld>
            <a:endParaRPr lang="es-SV"/>
          </a:p>
        </p:txBody>
      </p:sp>
      <p:sp>
        <p:nvSpPr>
          <p:cNvPr id="8" name="Marcador de pie de página 7">
            <a:extLst>
              <a:ext uri="{FF2B5EF4-FFF2-40B4-BE49-F238E27FC236}">
                <a16:creationId xmlns:a16="http://schemas.microsoft.com/office/drawing/2014/main" id="{403E156F-8518-8CC8-E758-A114C579C13D}"/>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13BFBF1B-B300-EF95-FF55-483FBE92D207}"/>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335558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337425-9307-DF46-FE41-E2E328708AFE}"/>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7D5724DD-6F30-AEF0-AC28-3780696486E4}"/>
              </a:ext>
            </a:extLst>
          </p:cNvPr>
          <p:cNvSpPr>
            <a:spLocks noGrp="1"/>
          </p:cNvSpPr>
          <p:nvPr>
            <p:ph type="dt" sz="half" idx="10"/>
          </p:nvPr>
        </p:nvSpPr>
        <p:spPr/>
        <p:txBody>
          <a:bodyPr/>
          <a:lstStyle/>
          <a:p>
            <a:fld id="{583992F1-720D-40EA-87F6-12F268946C49}" type="datetimeFigureOut">
              <a:rPr lang="es-SV" smtClean="0"/>
              <a:t>4/3/2024</a:t>
            </a:fld>
            <a:endParaRPr lang="es-SV"/>
          </a:p>
        </p:txBody>
      </p:sp>
      <p:sp>
        <p:nvSpPr>
          <p:cNvPr id="4" name="Marcador de pie de página 3">
            <a:extLst>
              <a:ext uri="{FF2B5EF4-FFF2-40B4-BE49-F238E27FC236}">
                <a16:creationId xmlns:a16="http://schemas.microsoft.com/office/drawing/2014/main" id="{E125AFF8-80F9-4C87-570D-299E50AF18A2}"/>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2EA2683F-7F0A-5B47-A87E-4BC820BBAC9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845406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678F9DF-F59F-778B-F503-34B302BCC1EA}"/>
              </a:ext>
            </a:extLst>
          </p:cNvPr>
          <p:cNvSpPr>
            <a:spLocks noGrp="1"/>
          </p:cNvSpPr>
          <p:nvPr>
            <p:ph type="dt" sz="half" idx="10"/>
          </p:nvPr>
        </p:nvSpPr>
        <p:spPr/>
        <p:txBody>
          <a:bodyPr/>
          <a:lstStyle/>
          <a:p>
            <a:fld id="{583992F1-720D-40EA-87F6-12F268946C49}" type="datetimeFigureOut">
              <a:rPr lang="es-SV" smtClean="0"/>
              <a:t>4/3/2024</a:t>
            </a:fld>
            <a:endParaRPr lang="es-SV"/>
          </a:p>
        </p:txBody>
      </p:sp>
      <p:sp>
        <p:nvSpPr>
          <p:cNvPr id="3" name="Marcador de pie de página 2">
            <a:extLst>
              <a:ext uri="{FF2B5EF4-FFF2-40B4-BE49-F238E27FC236}">
                <a16:creationId xmlns:a16="http://schemas.microsoft.com/office/drawing/2014/main" id="{52CD8674-1C8C-039C-3E13-B6BC6A6543D4}"/>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FF5C5161-61D2-EAED-3320-D7234C95FCA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16981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DF34B7-CDDD-E590-1172-B03260FD293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C4766729-7F65-2B79-13B7-1FDD7CD89A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E18E064E-397B-46C3-DA24-3956AEAE7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D5D5E45-BD7D-A158-6143-696CFA5E8363}"/>
              </a:ext>
            </a:extLst>
          </p:cNvPr>
          <p:cNvSpPr>
            <a:spLocks noGrp="1"/>
          </p:cNvSpPr>
          <p:nvPr>
            <p:ph type="dt" sz="half" idx="10"/>
          </p:nvPr>
        </p:nvSpPr>
        <p:spPr/>
        <p:txBody>
          <a:bodyPr/>
          <a:lstStyle/>
          <a:p>
            <a:fld id="{583992F1-720D-40EA-87F6-12F268946C49}" type="datetimeFigureOut">
              <a:rPr lang="es-SV" smtClean="0"/>
              <a:t>4/3/2024</a:t>
            </a:fld>
            <a:endParaRPr lang="es-SV"/>
          </a:p>
        </p:txBody>
      </p:sp>
      <p:sp>
        <p:nvSpPr>
          <p:cNvPr id="6" name="Marcador de pie de página 5">
            <a:extLst>
              <a:ext uri="{FF2B5EF4-FFF2-40B4-BE49-F238E27FC236}">
                <a16:creationId xmlns:a16="http://schemas.microsoft.com/office/drawing/2014/main" id="{FDAA0764-D758-48A5-0A23-01C1889DC3BE}"/>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82B1B9D-5482-30F3-4858-828B67A2724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763427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F298F4-F6E4-C700-2233-66A12873E16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F53553A4-77DC-89DF-A7B3-5CDA6A8CAE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DD5C3082-045F-05C5-3905-43A67570D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5AF4ABE-1758-081E-2920-5A4D00A3042A}"/>
              </a:ext>
            </a:extLst>
          </p:cNvPr>
          <p:cNvSpPr>
            <a:spLocks noGrp="1"/>
          </p:cNvSpPr>
          <p:nvPr>
            <p:ph type="dt" sz="half" idx="10"/>
          </p:nvPr>
        </p:nvSpPr>
        <p:spPr/>
        <p:txBody>
          <a:bodyPr/>
          <a:lstStyle/>
          <a:p>
            <a:fld id="{583992F1-720D-40EA-87F6-12F268946C49}" type="datetimeFigureOut">
              <a:rPr lang="es-SV" smtClean="0"/>
              <a:t>4/3/2024</a:t>
            </a:fld>
            <a:endParaRPr lang="es-SV"/>
          </a:p>
        </p:txBody>
      </p:sp>
      <p:sp>
        <p:nvSpPr>
          <p:cNvPr id="6" name="Marcador de pie de página 5">
            <a:extLst>
              <a:ext uri="{FF2B5EF4-FFF2-40B4-BE49-F238E27FC236}">
                <a16:creationId xmlns:a16="http://schemas.microsoft.com/office/drawing/2014/main" id="{522F55D8-500E-A2C7-DB24-68B8F791C451}"/>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7C616411-1979-7FE6-4955-5FFC2EC01A5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181502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577D8B9-BAE5-DCEB-7900-49FBB0ED22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685527E7-AD39-A225-4045-2849B612F0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2350191-2285-9402-3A2C-2366C1F7E2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992F1-720D-40EA-87F6-12F268946C49}" type="datetimeFigureOut">
              <a:rPr lang="es-SV" smtClean="0"/>
              <a:t>4/3/2024</a:t>
            </a:fld>
            <a:endParaRPr lang="es-SV"/>
          </a:p>
        </p:txBody>
      </p:sp>
      <p:sp>
        <p:nvSpPr>
          <p:cNvPr id="5" name="Marcador de pie de página 4">
            <a:extLst>
              <a:ext uri="{FF2B5EF4-FFF2-40B4-BE49-F238E27FC236}">
                <a16:creationId xmlns:a16="http://schemas.microsoft.com/office/drawing/2014/main" id="{5ED19B8C-3505-A460-49A2-31F905FE3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4E995317-7BAB-359A-0A08-466E481716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1CC34-12E7-4208-B247-25AE5DEDE26D}" type="slidenum">
              <a:rPr lang="es-SV" smtClean="0"/>
              <a:t>‹Nº›</a:t>
            </a:fld>
            <a:endParaRPr lang="es-SV"/>
          </a:p>
        </p:txBody>
      </p:sp>
    </p:spTree>
    <p:extLst>
      <p:ext uri="{BB962C8B-B14F-4D97-AF65-F5344CB8AC3E}">
        <p14:creationId xmlns:p14="http://schemas.microsoft.com/office/powerpoint/2010/main" val="1218546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7.png"/><Relationship Id="rId13" Type="http://schemas.openxmlformats.org/officeDocument/2006/relationships/image" Target="../media/image71.png"/><Relationship Id="rId3" Type="http://schemas.openxmlformats.org/officeDocument/2006/relationships/image" Target="../media/image58.png"/><Relationship Id="rId7" Type="http://schemas.openxmlformats.org/officeDocument/2006/relationships/image" Target="../media/image66.png"/><Relationship Id="rId12" Type="http://schemas.openxmlformats.org/officeDocument/2006/relationships/image" Target="../media/image70.png"/><Relationship Id="rId2" Type="http://schemas.openxmlformats.org/officeDocument/2006/relationships/image" Target="../media/image1.png"/><Relationship Id="rId16" Type="http://schemas.openxmlformats.org/officeDocument/2006/relationships/image" Target="../media/image74.png"/><Relationship Id="rId1" Type="http://schemas.openxmlformats.org/officeDocument/2006/relationships/slideLayout" Target="../slideLayouts/slideLayout1.xml"/><Relationship Id="rId6" Type="http://schemas.openxmlformats.org/officeDocument/2006/relationships/image" Target="../media/image65.png"/><Relationship Id="rId11" Type="http://schemas.openxmlformats.org/officeDocument/2006/relationships/image" Target="../media/image43.png"/><Relationship Id="rId5" Type="http://schemas.openxmlformats.org/officeDocument/2006/relationships/image" Target="../media/image64.png"/><Relationship Id="rId15" Type="http://schemas.openxmlformats.org/officeDocument/2006/relationships/image" Target="../media/image73.png"/><Relationship Id="rId10" Type="http://schemas.openxmlformats.org/officeDocument/2006/relationships/image" Target="../media/image69.png"/><Relationship Id="rId4" Type="http://schemas.openxmlformats.org/officeDocument/2006/relationships/image" Target="../media/image63.png"/><Relationship Id="rId9" Type="http://schemas.openxmlformats.org/officeDocument/2006/relationships/image" Target="../media/image68.png"/><Relationship Id="rId14" Type="http://schemas.openxmlformats.org/officeDocument/2006/relationships/image" Target="../media/image72.png"/></Relationships>
</file>

<file path=ppt/slides/_rels/slide11.xml.rels><?xml version="1.0" encoding="UTF-8" standalone="yes"?>
<Relationships xmlns="http://schemas.openxmlformats.org/package/2006/relationships"><Relationship Id="rId8" Type="http://schemas.openxmlformats.org/officeDocument/2006/relationships/image" Target="../media/image80.png"/><Relationship Id="rId13" Type="http://schemas.openxmlformats.org/officeDocument/2006/relationships/image" Target="../media/image85.png"/><Relationship Id="rId3" Type="http://schemas.openxmlformats.org/officeDocument/2006/relationships/image" Target="../media/image75.png"/><Relationship Id="rId7" Type="http://schemas.openxmlformats.org/officeDocument/2006/relationships/image" Target="../media/image79.png"/><Relationship Id="rId12" Type="http://schemas.openxmlformats.org/officeDocument/2006/relationships/image" Target="../media/image84.png"/><Relationship Id="rId17" Type="http://schemas.openxmlformats.org/officeDocument/2006/relationships/image" Target="../media/image89.png"/><Relationship Id="rId2" Type="http://schemas.openxmlformats.org/officeDocument/2006/relationships/image" Target="../media/image1.png"/><Relationship Id="rId16" Type="http://schemas.openxmlformats.org/officeDocument/2006/relationships/image" Target="../media/image88.png"/><Relationship Id="rId1" Type="http://schemas.openxmlformats.org/officeDocument/2006/relationships/slideLayout" Target="../slideLayouts/slideLayout1.xml"/><Relationship Id="rId6" Type="http://schemas.openxmlformats.org/officeDocument/2006/relationships/image" Target="../media/image78.png"/><Relationship Id="rId11" Type="http://schemas.openxmlformats.org/officeDocument/2006/relationships/image" Target="../media/image83.png"/><Relationship Id="rId5" Type="http://schemas.openxmlformats.org/officeDocument/2006/relationships/image" Target="../media/image77.png"/><Relationship Id="rId15" Type="http://schemas.openxmlformats.org/officeDocument/2006/relationships/image" Target="../media/image87.png"/><Relationship Id="rId10" Type="http://schemas.openxmlformats.org/officeDocument/2006/relationships/image" Target="../media/image82.png"/><Relationship Id="rId4" Type="http://schemas.openxmlformats.org/officeDocument/2006/relationships/image" Target="../media/image76.png"/><Relationship Id="rId9" Type="http://schemas.openxmlformats.org/officeDocument/2006/relationships/image" Target="../media/image81.png"/><Relationship Id="rId14" Type="http://schemas.openxmlformats.org/officeDocument/2006/relationships/image" Target="../media/image86.png"/></Relationships>
</file>

<file path=ppt/slides/_rels/slide12.xml.rels><?xml version="1.0" encoding="UTF-8" standalone="yes"?>
<Relationships xmlns="http://schemas.openxmlformats.org/package/2006/relationships"><Relationship Id="rId8" Type="http://schemas.openxmlformats.org/officeDocument/2006/relationships/image" Target="../media/image95.png"/><Relationship Id="rId13" Type="http://schemas.openxmlformats.org/officeDocument/2006/relationships/image" Target="../media/image100.png"/><Relationship Id="rId3" Type="http://schemas.openxmlformats.org/officeDocument/2006/relationships/image" Target="../media/image90.png"/><Relationship Id="rId7" Type="http://schemas.openxmlformats.org/officeDocument/2006/relationships/image" Target="../media/image94.png"/><Relationship Id="rId12" Type="http://schemas.openxmlformats.org/officeDocument/2006/relationships/image" Target="../media/image99.png"/><Relationship Id="rId17" Type="http://schemas.openxmlformats.org/officeDocument/2006/relationships/image" Target="../media/image104.png"/><Relationship Id="rId2" Type="http://schemas.openxmlformats.org/officeDocument/2006/relationships/image" Target="../media/image1.png"/><Relationship Id="rId16" Type="http://schemas.openxmlformats.org/officeDocument/2006/relationships/image" Target="../media/image103.png"/><Relationship Id="rId1" Type="http://schemas.openxmlformats.org/officeDocument/2006/relationships/slideLayout" Target="../slideLayouts/slideLayout1.xml"/><Relationship Id="rId6" Type="http://schemas.openxmlformats.org/officeDocument/2006/relationships/image" Target="../media/image93.png"/><Relationship Id="rId11" Type="http://schemas.openxmlformats.org/officeDocument/2006/relationships/image" Target="../media/image98.png"/><Relationship Id="rId5" Type="http://schemas.openxmlformats.org/officeDocument/2006/relationships/image" Target="../media/image92.png"/><Relationship Id="rId15" Type="http://schemas.openxmlformats.org/officeDocument/2006/relationships/image" Target="../media/image102.png"/><Relationship Id="rId10" Type="http://schemas.openxmlformats.org/officeDocument/2006/relationships/image" Target="../media/image97.png"/><Relationship Id="rId4" Type="http://schemas.openxmlformats.org/officeDocument/2006/relationships/image" Target="../media/image91.png"/><Relationship Id="rId9" Type="http://schemas.openxmlformats.org/officeDocument/2006/relationships/image" Target="../media/image96.png"/><Relationship Id="rId14" Type="http://schemas.openxmlformats.org/officeDocument/2006/relationships/image" Target="../media/image10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image" Target="../media/image1.png"/><Relationship Id="rId16" Type="http://schemas.openxmlformats.org/officeDocument/2006/relationships/image" Target="../media/image19.png"/><Relationship Id="rId20"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19" Type="http://schemas.openxmlformats.org/officeDocument/2006/relationships/image" Target="../media/image22.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6.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3.png"/><Relationship Id="rId7" Type="http://schemas.openxmlformats.org/officeDocument/2006/relationships/image" Target="../media/image26.png"/><Relationship Id="rId12" Type="http://schemas.openxmlformats.org/officeDocument/2006/relationships/image" Target="../media/image3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5.png"/><Relationship Id="rId11" Type="http://schemas.openxmlformats.org/officeDocument/2006/relationships/image" Target="../media/image30.png"/><Relationship Id="rId5" Type="http://schemas.openxmlformats.org/officeDocument/2006/relationships/image" Target="../media/image12.png"/><Relationship Id="rId10" Type="http://schemas.openxmlformats.org/officeDocument/2006/relationships/image" Target="../media/image29.png"/><Relationship Id="rId4" Type="http://schemas.openxmlformats.org/officeDocument/2006/relationships/image" Target="../media/image24.png"/><Relationship Id="rId9" Type="http://schemas.openxmlformats.org/officeDocument/2006/relationships/image" Target="../media/image28.png"/></Relationships>
</file>

<file path=ppt/slides/_rels/slide7.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8.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image" Target="../media/image48.png"/><Relationship Id="rId18" Type="http://schemas.openxmlformats.org/officeDocument/2006/relationships/image" Target="../media/image53.png"/><Relationship Id="rId3" Type="http://schemas.openxmlformats.org/officeDocument/2006/relationships/image" Target="../media/image38.png"/><Relationship Id="rId21" Type="http://schemas.openxmlformats.org/officeDocument/2006/relationships/image" Target="../media/image56.png"/><Relationship Id="rId7" Type="http://schemas.openxmlformats.org/officeDocument/2006/relationships/image" Target="../media/image42.png"/><Relationship Id="rId12" Type="http://schemas.openxmlformats.org/officeDocument/2006/relationships/image" Target="../media/image47.png"/><Relationship Id="rId17" Type="http://schemas.openxmlformats.org/officeDocument/2006/relationships/image" Target="../media/image52.png"/><Relationship Id="rId2" Type="http://schemas.openxmlformats.org/officeDocument/2006/relationships/image" Target="../media/image1.png"/><Relationship Id="rId16" Type="http://schemas.openxmlformats.org/officeDocument/2006/relationships/image" Target="../media/image51.png"/><Relationship Id="rId20" Type="http://schemas.openxmlformats.org/officeDocument/2006/relationships/image" Target="../media/image55.png"/><Relationship Id="rId1" Type="http://schemas.openxmlformats.org/officeDocument/2006/relationships/slideLayout" Target="../slideLayouts/slideLayout1.xml"/><Relationship Id="rId6" Type="http://schemas.openxmlformats.org/officeDocument/2006/relationships/image" Target="../media/image41.png"/><Relationship Id="rId11" Type="http://schemas.openxmlformats.org/officeDocument/2006/relationships/image" Target="../media/image46.png"/><Relationship Id="rId5" Type="http://schemas.openxmlformats.org/officeDocument/2006/relationships/image" Target="../media/image40.png"/><Relationship Id="rId15" Type="http://schemas.openxmlformats.org/officeDocument/2006/relationships/image" Target="../media/image50.png"/><Relationship Id="rId10" Type="http://schemas.openxmlformats.org/officeDocument/2006/relationships/image" Target="../media/image45.png"/><Relationship Id="rId19" Type="http://schemas.openxmlformats.org/officeDocument/2006/relationships/image" Target="../media/image54.png"/><Relationship Id="rId4" Type="http://schemas.openxmlformats.org/officeDocument/2006/relationships/image" Target="../media/image39.png"/><Relationship Id="rId9" Type="http://schemas.openxmlformats.org/officeDocument/2006/relationships/image" Target="../media/image44.png"/><Relationship Id="rId14" Type="http://schemas.openxmlformats.org/officeDocument/2006/relationships/image" Target="../media/image49.png"/></Relationships>
</file>

<file path=ppt/slides/_rels/slide9.xml.rels><?xml version="1.0" encoding="UTF-8" standalone="yes"?>
<Relationships xmlns="http://schemas.openxmlformats.org/package/2006/relationships"><Relationship Id="rId8" Type="http://schemas.openxmlformats.org/officeDocument/2006/relationships/image" Target="../media/image62.png"/><Relationship Id="rId3" Type="http://schemas.openxmlformats.org/officeDocument/2006/relationships/image" Target="../media/image57.png"/><Relationship Id="rId7" Type="http://schemas.openxmlformats.org/officeDocument/2006/relationships/image" Target="../media/image6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0.png"/><Relationship Id="rId5" Type="http://schemas.openxmlformats.org/officeDocument/2006/relationships/image" Target="../media/image59.png"/><Relationship Id="rId4" Type="http://schemas.openxmlformats.org/officeDocument/2006/relationships/image" Target="../media/image5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94004"/>
            <a:ext cx="12187719" cy="6858000"/>
          </a:xfrm>
          <a:prstGeom prst="rect">
            <a:avLst/>
          </a:prstGeom>
        </p:spPr>
      </p:pic>
      <p:sp>
        <p:nvSpPr>
          <p:cNvPr id="3" name="CuadroTexto 2">
            <a:extLst>
              <a:ext uri="{FF2B5EF4-FFF2-40B4-BE49-F238E27FC236}">
                <a16:creationId xmlns:a16="http://schemas.microsoft.com/office/drawing/2014/main" id="{6D50396F-FF78-EA43-F0E0-032AFEA9003C}"/>
              </a:ext>
            </a:extLst>
          </p:cNvPr>
          <p:cNvSpPr txBox="1"/>
          <p:nvPr/>
        </p:nvSpPr>
        <p:spPr>
          <a:xfrm>
            <a:off x="205098" y="563091"/>
            <a:ext cx="6152972" cy="400110"/>
          </a:xfrm>
          <a:prstGeom prst="rect">
            <a:avLst/>
          </a:prstGeom>
          <a:noFill/>
        </p:spPr>
        <p:txBody>
          <a:bodyPr wrap="square">
            <a:spAutoFit/>
          </a:bodyPr>
          <a:lstStyle/>
          <a:p>
            <a:r>
              <a:rPr lang="es-SV" sz="2000" b="1" dirty="0">
                <a:effectLst/>
                <a:latin typeface="Aptos" panose="020B0004020202020204" pitchFamily="34" charset="0"/>
                <a:ea typeface="Aptos" panose="020B0004020202020204" pitchFamily="34" charset="0"/>
                <a:cs typeface="Times New Roman" panose="02020603050405020304" pitchFamily="18" charset="0"/>
              </a:rPr>
              <a:t>Fuerzas de fricción</a:t>
            </a:r>
            <a:endParaRPr lang="es-SV" sz="2000" b="1" dirty="0"/>
          </a:p>
        </p:txBody>
      </p:sp>
      <p:sp>
        <p:nvSpPr>
          <p:cNvPr id="5" name="CuadroTexto 4">
            <a:extLst>
              <a:ext uri="{FF2B5EF4-FFF2-40B4-BE49-F238E27FC236}">
                <a16:creationId xmlns:a16="http://schemas.microsoft.com/office/drawing/2014/main" id="{B93FE729-4F9B-AA28-F57C-B0ECF2DE49CD}"/>
              </a:ext>
            </a:extLst>
          </p:cNvPr>
          <p:cNvSpPr txBox="1"/>
          <p:nvPr/>
        </p:nvSpPr>
        <p:spPr>
          <a:xfrm>
            <a:off x="205098" y="963201"/>
            <a:ext cx="11781804" cy="1267655"/>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Vamos a suponer que un objeto es empujado por una fuerza variable que comienza con cero y aumenta poco a poco como lo muestra la figura. En un principio cuando la fuerza es cero, la superficie no presenta ninguna resistencia al movimiento; cuando la fuerza comienza a tener valor, la superficie comienza a oponerse al movimiento apareciendo una fuerza en sentido contrario a la fuerza aplicada, llamada fuerza de rozamiento o fuerza de fricción (</a:t>
            </a:r>
            <a:r>
              <a:rPr lang="es-SV" sz="1800" dirty="0" err="1">
                <a:effectLst/>
                <a:latin typeface="Aptos" panose="020B0004020202020204" pitchFamily="34" charset="0"/>
                <a:ea typeface="Aptos" panose="020B0004020202020204" pitchFamily="34" charset="0"/>
                <a:cs typeface="Times New Roman" panose="02020603050405020304" pitchFamily="18" charset="0"/>
              </a:rPr>
              <a:t>ff</a:t>
            </a:r>
            <a:r>
              <a:rPr lang="es-SV" sz="1800" dirty="0">
                <a:effectLst/>
                <a:latin typeface="Aptos" panose="020B0004020202020204" pitchFamily="34" charset="0"/>
                <a:ea typeface="Aptos" panose="020B0004020202020204" pitchFamily="34" charset="0"/>
                <a:cs typeface="Times New Roman" panose="02020603050405020304" pitchFamily="18" charset="0"/>
              </a:rPr>
              <a:t>).</a:t>
            </a:r>
          </a:p>
        </p:txBody>
      </p:sp>
      <p:pic>
        <p:nvPicPr>
          <p:cNvPr id="8" name="Imagen 7" descr="Gráfico&#10;&#10;Descripción generada automáticamente con confianza media">
            <a:extLst>
              <a:ext uri="{FF2B5EF4-FFF2-40B4-BE49-F238E27FC236}">
                <a16:creationId xmlns:a16="http://schemas.microsoft.com/office/drawing/2014/main" id="{646DEE86-833D-F225-BAF2-E06892D639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9065" y="2412515"/>
            <a:ext cx="3439005" cy="971686"/>
          </a:xfrm>
          <a:prstGeom prst="rect">
            <a:avLst/>
          </a:prstGeom>
        </p:spPr>
      </p:pic>
      <p:sp>
        <p:nvSpPr>
          <p:cNvPr id="10" name="CuadroTexto 9">
            <a:extLst>
              <a:ext uri="{FF2B5EF4-FFF2-40B4-BE49-F238E27FC236}">
                <a16:creationId xmlns:a16="http://schemas.microsoft.com/office/drawing/2014/main" id="{D3BD4945-ECC5-C724-07CC-3138B10C9441}"/>
              </a:ext>
            </a:extLst>
          </p:cNvPr>
          <p:cNvSpPr txBox="1"/>
          <p:nvPr/>
        </p:nvSpPr>
        <p:spPr>
          <a:xfrm>
            <a:off x="301455" y="3790912"/>
            <a:ext cx="11589089" cy="1962973"/>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Mientras esa fuerza no logre mover al objeto, la fuerza de fricción va tomando el mismo valor de la fuerza F; por ejemplo, cuando la fuerza hacia la derecha es 1 Newton, la fuerza de rozamiento es de 1 Newton; cuando la fuerza hacia la derecha es de 2 Newton, la fuerza de rozamiento es de 2 Newton, y así sucesivamente hasta que el objeto comience a moverse. Cuando se mueve, es porque la fuerza F es superior a la fuerza de fricción.</a:t>
            </a:r>
          </a:p>
          <a:p>
            <a:pPr>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Grafiquemos en un sistema de coordenadas la fuerza aplicada, versus la fuerza de fricción en cada instante, a medida la fuerza va aumentando.</a:t>
            </a:r>
          </a:p>
        </p:txBody>
      </p:sp>
    </p:spTree>
    <p:extLst>
      <p:ext uri="{BB962C8B-B14F-4D97-AF65-F5344CB8AC3E}">
        <p14:creationId xmlns:p14="http://schemas.microsoft.com/office/powerpoint/2010/main" val="2409881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CFC188-4347-63F7-B652-6F9D6C1505F0}"/>
            </a:ext>
          </a:extLst>
        </p:cNvPr>
        <p:cNvGrpSpPr/>
        <p:nvPr/>
      </p:nvGrpSpPr>
      <p:grpSpPr>
        <a:xfrm>
          <a:off x="0" y="0"/>
          <a:ext cx="0" cy="0"/>
          <a:chOff x="0" y="0"/>
          <a:chExt cx="0" cy="0"/>
        </a:xfrm>
      </p:grpSpPr>
      <p:pic>
        <p:nvPicPr>
          <p:cNvPr id="7" name="Imagen 6">
            <a:extLst>
              <a:ext uri="{FF2B5EF4-FFF2-40B4-BE49-F238E27FC236}">
                <a16:creationId xmlns:a16="http://schemas.microsoft.com/office/drawing/2014/main" id="{8416879C-05ED-D475-6A3E-5D7FC2B63F0A}"/>
              </a:ext>
            </a:extLst>
          </p:cNvPr>
          <p:cNvPicPr>
            <a:picLocks noChangeAspect="1"/>
          </p:cNvPicPr>
          <p:nvPr/>
        </p:nvPicPr>
        <p:blipFill>
          <a:blip r:embed="rId2"/>
          <a:stretch>
            <a:fillRect/>
          </a:stretch>
        </p:blipFill>
        <p:spPr>
          <a:xfrm>
            <a:off x="23396" y="30891"/>
            <a:ext cx="12187719" cy="6858000"/>
          </a:xfrm>
          <a:prstGeom prst="rect">
            <a:avLst/>
          </a:prstGeom>
        </p:spPr>
      </p:pic>
      <p:sp>
        <p:nvSpPr>
          <p:cNvPr id="5" name="CuadroTexto 4">
            <a:extLst>
              <a:ext uri="{FF2B5EF4-FFF2-40B4-BE49-F238E27FC236}">
                <a16:creationId xmlns:a16="http://schemas.microsoft.com/office/drawing/2014/main" id="{495C384D-8209-AD55-265A-CAB802F6EDB5}"/>
              </a:ext>
            </a:extLst>
          </p:cNvPr>
          <p:cNvSpPr txBox="1"/>
          <p:nvPr/>
        </p:nvSpPr>
        <p:spPr>
          <a:xfrm>
            <a:off x="376015" y="908852"/>
            <a:ext cx="6152972" cy="37856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Ahora sumando fuerzas en x:</a:t>
            </a:r>
          </a:p>
        </p:txBody>
      </p:sp>
      <p:pic>
        <p:nvPicPr>
          <p:cNvPr id="6" name="Imagen 5" descr="Imagen de la pantalla de un video juego&#10;&#10;Descripción generada automáticamente con confianza baja">
            <a:extLst>
              <a:ext uri="{FF2B5EF4-FFF2-40B4-BE49-F238E27FC236}">
                <a16:creationId xmlns:a16="http://schemas.microsoft.com/office/drawing/2014/main" id="{168B9B04-ABA6-6DD9-FCE9-A36B09859A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4116" y="1627861"/>
            <a:ext cx="1589518" cy="1219862"/>
          </a:xfrm>
          <a:prstGeom prst="rect">
            <a:avLst/>
          </a:prstGeom>
        </p:spPr>
      </p:pic>
      <mc:AlternateContent xmlns:mc="http://schemas.openxmlformats.org/markup-compatibility/2006" xmlns:a14="http://schemas.microsoft.com/office/drawing/2010/main">
        <mc:Choice Requires="a14">
          <p:sp>
            <p:nvSpPr>
              <p:cNvPr id="11" name="CuadroTexto 10">
                <a:extLst>
                  <a:ext uri="{FF2B5EF4-FFF2-40B4-BE49-F238E27FC236}">
                    <a16:creationId xmlns:a16="http://schemas.microsoft.com/office/drawing/2014/main" id="{E90D0F83-4D69-A6BE-93F8-A40FA230D58C}"/>
                  </a:ext>
                </a:extLst>
              </p:cNvPr>
              <p:cNvSpPr txBox="1"/>
              <p:nvPr/>
            </p:nvSpPr>
            <p:spPr>
              <a:xfrm>
                <a:off x="376015" y="1287417"/>
                <a:ext cx="3572142" cy="377155"/>
              </a:xfrm>
              <a:prstGeom prst="rect">
                <a:avLst/>
              </a:prstGeom>
              <a:noFill/>
            </p:spPr>
            <p:txBody>
              <a:bodyPr wrap="square">
                <a:spAutoFit/>
              </a:bodyPr>
              <a:lstStyle/>
              <a:p>
                <a:pPr algn="just">
                  <a:lnSpc>
                    <a:spcPct val="107000"/>
                  </a:lnSpc>
                  <a:spcAft>
                    <a:spcPts val="800"/>
                  </a:spcAft>
                </a:pPr>
                <a14:m>
                  <m:oMath xmlns:m="http://schemas.openxmlformats.org/officeDocument/2006/math">
                    <m:nary>
                      <m:naryPr>
                        <m:chr m:val="∑"/>
                        <m:limLoc m:val="undOvr"/>
                        <m:subHide m:val="on"/>
                        <m:supHide m:val="on"/>
                        <m:ctrlPr>
                          <a:rPr lang="es-SV" sz="1800" i="1" smtClean="0">
                            <a:effectLst/>
                            <a:latin typeface="Cambria Math" panose="02040503050406030204" pitchFamily="18" charset="0"/>
                            <a:ea typeface="Aptos" panose="020B0004020202020204" pitchFamily="34" charset="0"/>
                            <a:cs typeface="Times New Roman" panose="02020603050405020304" pitchFamily="18" charset="0"/>
                          </a:rPr>
                        </m:ctrlPr>
                      </m:naryPr>
                      <m:sub/>
                      <m:sup/>
                      <m:e>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𝐹</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𝑥</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𝑚</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1</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𝑎</m:t>
                        </m:r>
                      </m:e>
                    </m:nary>
                  </m:oMath>
                </a14:m>
                <a:r>
                  <a:rPr lang="es-SV" sz="1800" dirty="0">
                    <a:effectLst/>
                    <a:latin typeface="Aptos" panose="020B0004020202020204" pitchFamily="34" charset="0"/>
                    <a:ea typeface="Times New Roman" panose="02020603050405020304" pitchFamily="18" charset="0"/>
                    <a:cs typeface="Times New Roman" panose="02020603050405020304" pitchFamily="18" charset="0"/>
                  </a:rPr>
                  <a:t>      (masas iguales: m)</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1" name="CuadroTexto 10">
                <a:extLst>
                  <a:ext uri="{FF2B5EF4-FFF2-40B4-BE49-F238E27FC236}">
                    <a16:creationId xmlns:a16="http://schemas.microsoft.com/office/drawing/2014/main" id="{E90D0F83-4D69-A6BE-93F8-A40FA230D58C}"/>
                  </a:ext>
                </a:extLst>
              </p:cNvPr>
              <p:cNvSpPr txBox="1">
                <a:spLocks noRot="1" noChangeAspect="1" noMove="1" noResize="1" noEditPoints="1" noAdjustHandles="1" noChangeArrowheads="1" noChangeShapeType="1" noTextEdit="1"/>
              </p:cNvSpPr>
              <p:nvPr/>
            </p:nvSpPr>
            <p:spPr>
              <a:xfrm>
                <a:off x="376015" y="1287417"/>
                <a:ext cx="3572142" cy="377155"/>
              </a:xfrm>
              <a:prstGeom prst="rect">
                <a:avLst/>
              </a:prstGeom>
              <a:blipFill>
                <a:blip r:embed="rId4"/>
                <a:stretch>
                  <a:fillRect l="-9556" t="-116129" b="-180645"/>
                </a:stretch>
              </a:blipFill>
            </p:spPr>
            <p:txBody>
              <a:bodyPr/>
              <a:lstStyle/>
              <a:p>
                <a:r>
                  <a:rPr lang="es-SV">
                    <a:noFill/>
                  </a:rPr>
                  <a:t> </a:t>
                </a:r>
              </a:p>
            </p:txBody>
          </p:sp>
        </mc:Fallback>
      </mc:AlternateContent>
      <p:pic>
        <p:nvPicPr>
          <p:cNvPr id="13" name="Imagen 12">
            <a:extLst>
              <a:ext uri="{FF2B5EF4-FFF2-40B4-BE49-F238E27FC236}">
                <a16:creationId xmlns:a16="http://schemas.microsoft.com/office/drawing/2014/main" id="{0E43A6CA-0D89-6339-F05C-931330C3A5AC}"/>
              </a:ext>
            </a:extLst>
          </p:cNvPr>
          <p:cNvPicPr>
            <a:picLocks noChangeAspect="1"/>
          </p:cNvPicPr>
          <p:nvPr/>
        </p:nvPicPr>
        <p:blipFill>
          <a:blip r:embed="rId5"/>
          <a:stretch>
            <a:fillRect/>
          </a:stretch>
        </p:blipFill>
        <p:spPr>
          <a:xfrm>
            <a:off x="376015" y="1828076"/>
            <a:ext cx="1865538" cy="219475"/>
          </a:xfrm>
          <a:prstGeom prst="rect">
            <a:avLst/>
          </a:prstGeom>
        </p:spPr>
      </p:pic>
      <p:pic>
        <p:nvPicPr>
          <p:cNvPr id="15" name="Imagen 14">
            <a:extLst>
              <a:ext uri="{FF2B5EF4-FFF2-40B4-BE49-F238E27FC236}">
                <a16:creationId xmlns:a16="http://schemas.microsoft.com/office/drawing/2014/main" id="{8E90175B-B62A-9278-9481-C533B846F653}"/>
              </a:ext>
            </a:extLst>
          </p:cNvPr>
          <p:cNvPicPr>
            <a:picLocks noChangeAspect="1"/>
          </p:cNvPicPr>
          <p:nvPr/>
        </p:nvPicPr>
        <p:blipFill>
          <a:blip r:embed="rId6"/>
          <a:stretch>
            <a:fillRect/>
          </a:stretch>
        </p:blipFill>
        <p:spPr>
          <a:xfrm>
            <a:off x="308741" y="2260951"/>
            <a:ext cx="1853345" cy="219475"/>
          </a:xfrm>
          <a:prstGeom prst="rect">
            <a:avLst/>
          </a:prstGeom>
        </p:spPr>
      </p:pic>
      <p:pic>
        <p:nvPicPr>
          <p:cNvPr id="17" name="Imagen 16">
            <a:extLst>
              <a:ext uri="{FF2B5EF4-FFF2-40B4-BE49-F238E27FC236}">
                <a16:creationId xmlns:a16="http://schemas.microsoft.com/office/drawing/2014/main" id="{E93FF5C1-75FF-53FF-64E2-A0970C8CF667}"/>
              </a:ext>
            </a:extLst>
          </p:cNvPr>
          <p:cNvPicPr>
            <a:picLocks noChangeAspect="1"/>
          </p:cNvPicPr>
          <p:nvPr/>
        </p:nvPicPr>
        <p:blipFill>
          <a:blip r:embed="rId7"/>
          <a:stretch>
            <a:fillRect/>
          </a:stretch>
        </p:blipFill>
        <p:spPr>
          <a:xfrm>
            <a:off x="258772" y="2638106"/>
            <a:ext cx="1920406" cy="207282"/>
          </a:xfrm>
          <a:prstGeom prst="rect">
            <a:avLst/>
          </a:prstGeom>
        </p:spPr>
      </p:pic>
      <p:pic>
        <p:nvPicPr>
          <p:cNvPr id="19" name="Imagen 18">
            <a:extLst>
              <a:ext uri="{FF2B5EF4-FFF2-40B4-BE49-F238E27FC236}">
                <a16:creationId xmlns:a16="http://schemas.microsoft.com/office/drawing/2014/main" id="{6462C3FD-64B6-C110-F81F-3DD53BDC8B22}"/>
              </a:ext>
            </a:extLst>
          </p:cNvPr>
          <p:cNvPicPr>
            <a:picLocks noChangeAspect="1"/>
          </p:cNvPicPr>
          <p:nvPr/>
        </p:nvPicPr>
        <p:blipFill>
          <a:blip r:embed="rId8"/>
          <a:stretch>
            <a:fillRect/>
          </a:stretch>
        </p:blipFill>
        <p:spPr>
          <a:xfrm>
            <a:off x="97292" y="2942124"/>
            <a:ext cx="3639627" cy="493819"/>
          </a:xfrm>
          <a:prstGeom prst="rect">
            <a:avLst/>
          </a:prstGeom>
        </p:spPr>
      </p:pic>
      <p:sp>
        <p:nvSpPr>
          <p:cNvPr id="21" name="CuadroTexto 20">
            <a:extLst>
              <a:ext uri="{FF2B5EF4-FFF2-40B4-BE49-F238E27FC236}">
                <a16:creationId xmlns:a16="http://schemas.microsoft.com/office/drawing/2014/main" id="{D47FB168-664C-0850-D3AF-EF712B39958A}"/>
              </a:ext>
            </a:extLst>
          </p:cNvPr>
          <p:cNvSpPr txBox="1"/>
          <p:nvPr/>
        </p:nvSpPr>
        <p:spPr>
          <a:xfrm>
            <a:off x="162370" y="3374999"/>
            <a:ext cx="4435267" cy="369332"/>
          </a:xfrm>
          <a:prstGeom prst="rect">
            <a:avLst/>
          </a:prstGeom>
          <a:noFill/>
        </p:spPr>
        <p:txBody>
          <a:bodyPr wrap="square">
            <a:spAutoFit/>
          </a:bodyPr>
          <a:lstStyle/>
          <a:p>
            <a:r>
              <a:rPr lang="es-SV" sz="1800" dirty="0">
                <a:effectLst/>
                <a:latin typeface="Aptos" panose="020B0004020202020204" pitchFamily="34" charset="0"/>
                <a:ea typeface="Times New Roman" panose="02020603050405020304" pitchFamily="18" charset="0"/>
                <a:cs typeface="Times New Roman" panose="02020603050405020304" pitchFamily="18" charset="0"/>
              </a:rPr>
              <a:t>Diagrama de cuerpo libre del bloque 2: </a:t>
            </a:r>
            <a:endParaRPr lang="es-SV" dirty="0"/>
          </a:p>
        </p:txBody>
      </p:sp>
      <p:pic>
        <p:nvPicPr>
          <p:cNvPr id="23" name="Imagen 22" descr="Imagen de la pantalla de un video juego&#10;&#10;Descripción generada automáticamente con confianza baja">
            <a:extLst>
              <a:ext uri="{FF2B5EF4-FFF2-40B4-BE49-F238E27FC236}">
                <a16:creationId xmlns:a16="http://schemas.microsoft.com/office/drawing/2014/main" id="{C4BA5549-CF67-1191-B333-F5E284CC1EA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76015" y="3868818"/>
            <a:ext cx="2019582" cy="1571844"/>
          </a:xfrm>
          <a:prstGeom prst="rect">
            <a:avLst/>
          </a:prstGeom>
        </p:spPr>
      </p:pic>
      <p:sp>
        <p:nvSpPr>
          <p:cNvPr id="27" name="CuadroTexto 26">
            <a:extLst>
              <a:ext uri="{FF2B5EF4-FFF2-40B4-BE49-F238E27FC236}">
                <a16:creationId xmlns:a16="http://schemas.microsoft.com/office/drawing/2014/main" id="{6C96426F-EA3D-FC59-D67D-308FE13DFC0D}"/>
              </a:ext>
            </a:extLst>
          </p:cNvPr>
          <p:cNvSpPr txBox="1"/>
          <p:nvPr/>
        </p:nvSpPr>
        <p:spPr>
          <a:xfrm>
            <a:off x="162370" y="5454758"/>
            <a:ext cx="4341264" cy="971292"/>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Ya no haremos sumatoria de fuerzas en y, porque las masas son iguales y no hay más fuerzas verticales: </a:t>
            </a:r>
          </a:p>
        </p:txBody>
      </p:sp>
      <p:pic>
        <p:nvPicPr>
          <p:cNvPr id="29" name="Imagen 28">
            <a:extLst>
              <a:ext uri="{FF2B5EF4-FFF2-40B4-BE49-F238E27FC236}">
                <a16:creationId xmlns:a16="http://schemas.microsoft.com/office/drawing/2014/main" id="{B4DB073F-E1D3-E72C-7DD3-1D9421F580A4}"/>
              </a:ext>
            </a:extLst>
          </p:cNvPr>
          <p:cNvPicPr>
            <a:picLocks noChangeAspect="1"/>
          </p:cNvPicPr>
          <p:nvPr/>
        </p:nvPicPr>
        <p:blipFill>
          <a:blip r:embed="rId10"/>
          <a:stretch>
            <a:fillRect/>
          </a:stretch>
        </p:blipFill>
        <p:spPr>
          <a:xfrm>
            <a:off x="6010526" y="991445"/>
            <a:ext cx="877900" cy="213378"/>
          </a:xfrm>
          <a:prstGeom prst="rect">
            <a:avLst/>
          </a:prstGeom>
        </p:spPr>
      </p:pic>
      <p:pic>
        <p:nvPicPr>
          <p:cNvPr id="31" name="Imagen 30">
            <a:extLst>
              <a:ext uri="{FF2B5EF4-FFF2-40B4-BE49-F238E27FC236}">
                <a16:creationId xmlns:a16="http://schemas.microsoft.com/office/drawing/2014/main" id="{B82227CB-0DDA-D18D-6143-77D42612C629}"/>
              </a:ext>
            </a:extLst>
          </p:cNvPr>
          <p:cNvPicPr>
            <a:picLocks noChangeAspect="1"/>
          </p:cNvPicPr>
          <p:nvPr/>
        </p:nvPicPr>
        <p:blipFill>
          <a:blip r:embed="rId11"/>
          <a:stretch>
            <a:fillRect/>
          </a:stretch>
        </p:blipFill>
        <p:spPr>
          <a:xfrm>
            <a:off x="5734748" y="1378438"/>
            <a:ext cx="3115326" cy="493819"/>
          </a:xfrm>
          <a:prstGeom prst="rect">
            <a:avLst/>
          </a:prstGeom>
        </p:spPr>
      </p:pic>
      <mc:AlternateContent xmlns:mc="http://schemas.openxmlformats.org/markup-compatibility/2006" xmlns:a14="http://schemas.microsoft.com/office/drawing/2010/main">
        <mc:Choice Requires="a14">
          <p:sp>
            <p:nvSpPr>
              <p:cNvPr id="33" name="CuadroTexto 32">
                <a:extLst>
                  <a:ext uri="{FF2B5EF4-FFF2-40B4-BE49-F238E27FC236}">
                    <a16:creationId xmlns:a16="http://schemas.microsoft.com/office/drawing/2014/main" id="{493ADF35-6902-4E09-BFCF-B7A2ADCA78D2}"/>
                  </a:ext>
                </a:extLst>
              </p:cNvPr>
              <p:cNvSpPr txBox="1"/>
              <p:nvPr/>
            </p:nvSpPr>
            <p:spPr>
              <a:xfrm>
                <a:off x="5773588" y="1872257"/>
                <a:ext cx="3746427" cy="377155"/>
              </a:xfrm>
              <a:prstGeom prst="rect">
                <a:avLst/>
              </a:prstGeom>
              <a:noFill/>
            </p:spPr>
            <p:txBody>
              <a:bodyPr wrap="square">
                <a:spAutoFit/>
              </a:bodyPr>
              <a:lstStyle/>
              <a:p>
                <a:pPr algn="just">
                  <a:lnSpc>
                    <a:spcPct val="107000"/>
                  </a:lnSpc>
                  <a:spcAft>
                    <a:spcPts val="800"/>
                  </a:spcAft>
                </a:pPr>
                <a14:m>
                  <m:oMath xmlns:m="http://schemas.openxmlformats.org/officeDocument/2006/math">
                    <m:nary>
                      <m:naryPr>
                        <m:chr m:val="∑"/>
                        <m:limLoc m:val="undOvr"/>
                        <m:subHide m:val="on"/>
                        <m:supHide m:val="on"/>
                        <m:ctrlPr>
                          <a:rPr lang="es-SV" sz="1800" i="1" smtClean="0">
                            <a:effectLst/>
                            <a:latin typeface="Cambria Math" panose="02040503050406030204" pitchFamily="18" charset="0"/>
                            <a:ea typeface="Aptos" panose="020B0004020202020204" pitchFamily="34" charset="0"/>
                            <a:cs typeface="Times New Roman" panose="02020603050405020304" pitchFamily="18" charset="0"/>
                          </a:rPr>
                        </m:ctrlPr>
                      </m:naryPr>
                      <m:sub/>
                      <m:sup/>
                      <m:e>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𝐹</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𝑥</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𝑚</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2</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𝑎</m:t>
                        </m:r>
                      </m:e>
                    </m:nary>
                  </m:oMath>
                </a14:m>
                <a:r>
                  <a:rPr lang="es-SV" sz="1800" dirty="0">
                    <a:effectLst/>
                    <a:latin typeface="Aptos" panose="020B0004020202020204" pitchFamily="34" charset="0"/>
                    <a:ea typeface="Times New Roman" panose="02020603050405020304" pitchFamily="18" charset="0"/>
                    <a:cs typeface="Times New Roman" panose="02020603050405020304" pitchFamily="18" charset="0"/>
                  </a:rPr>
                  <a:t>      (masas iguales: m)</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33" name="CuadroTexto 32">
                <a:extLst>
                  <a:ext uri="{FF2B5EF4-FFF2-40B4-BE49-F238E27FC236}">
                    <a16:creationId xmlns:a16="http://schemas.microsoft.com/office/drawing/2014/main" id="{493ADF35-6902-4E09-BFCF-B7A2ADCA78D2}"/>
                  </a:ext>
                </a:extLst>
              </p:cNvPr>
              <p:cNvSpPr txBox="1">
                <a:spLocks noRot="1" noChangeAspect="1" noMove="1" noResize="1" noEditPoints="1" noAdjustHandles="1" noChangeArrowheads="1" noChangeShapeType="1" noTextEdit="1"/>
              </p:cNvSpPr>
              <p:nvPr/>
            </p:nvSpPr>
            <p:spPr>
              <a:xfrm>
                <a:off x="5773588" y="1872257"/>
                <a:ext cx="3746427" cy="377155"/>
              </a:xfrm>
              <a:prstGeom prst="rect">
                <a:avLst/>
              </a:prstGeom>
              <a:blipFill>
                <a:blip r:embed="rId12"/>
                <a:stretch>
                  <a:fillRect l="-8943" t="-116129" b="-180645"/>
                </a:stretch>
              </a:blipFill>
            </p:spPr>
            <p:txBody>
              <a:bodyPr/>
              <a:lstStyle/>
              <a:p>
                <a:r>
                  <a:rPr lang="es-SV">
                    <a:noFill/>
                  </a:rPr>
                  <a:t> </a:t>
                </a:r>
              </a:p>
            </p:txBody>
          </p:sp>
        </mc:Fallback>
      </mc:AlternateContent>
      <p:pic>
        <p:nvPicPr>
          <p:cNvPr id="37" name="Imagen 36">
            <a:extLst>
              <a:ext uri="{FF2B5EF4-FFF2-40B4-BE49-F238E27FC236}">
                <a16:creationId xmlns:a16="http://schemas.microsoft.com/office/drawing/2014/main" id="{74FF4BEA-05F9-7EF0-5210-0A98D6839982}"/>
              </a:ext>
            </a:extLst>
          </p:cNvPr>
          <p:cNvPicPr>
            <a:picLocks noChangeAspect="1"/>
          </p:cNvPicPr>
          <p:nvPr/>
        </p:nvPicPr>
        <p:blipFill>
          <a:blip r:embed="rId13"/>
          <a:stretch>
            <a:fillRect/>
          </a:stretch>
        </p:blipFill>
        <p:spPr>
          <a:xfrm>
            <a:off x="5916029" y="2466580"/>
            <a:ext cx="1944793" cy="219475"/>
          </a:xfrm>
          <a:prstGeom prst="rect">
            <a:avLst/>
          </a:prstGeom>
        </p:spPr>
      </p:pic>
      <p:pic>
        <p:nvPicPr>
          <p:cNvPr id="39" name="Imagen 38">
            <a:extLst>
              <a:ext uri="{FF2B5EF4-FFF2-40B4-BE49-F238E27FC236}">
                <a16:creationId xmlns:a16="http://schemas.microsoft.com/office/drawing/2014/main" id="{83417995-C46D-1223-7595-D083ECDA57A5}"/>
              </a:ext>
            </a:extLst>
          </p:cNvPr>
          <p:cNvPicPr>
            <a:picLocks noChangeAspect="1"/>
          </p:cNvPicPr>
          <p:nvPr/>
        </p:nvPicPr>
        <p:blipFill>
          <a:blip r:embed="rId14"/>
          <a:stretch>
            <a:fillRect/>
          </a:stretch>
        </p:blipFill>
        <p:spPr>
          <a:xfrm>
            <a:off x="5769451" y="2903223"/>
            <a:ext cx="2145978" cy="359695"/>
          </a:xfrm>
          <a:prstGeom prst="rect">
            <a:avLst/>
          </a:prstGeom>
        </p:spPr>
      </p:pic>
      <p:pic>
        <p:nvPicPr>
          <p:cNvPr id="41" name="Imagen 40">
            <a:extLst>
              <a:ext uri="{FF2B5EF4-FFF2-40B4-BE49-F238E27FC236}">
                <a16:creationId xmlns:a16="http://schemas.microsoft.com/office/drawing/2014/main" id="{41AF85E8-6710-5381-D39B-1BC679B86462}"/>
              </a:ext>
            </a:extLst>
          </p:cNvPr>
          <p:cNvPicPr>
            <a:picLocks noChangeAspect="1"/>
          </p:cNvPicPr>
          <p:nvPr/>
        </p:nvPicPr>
        <p:blipFill>
          <a:blip r:embed="rId15"/>
          <a:stretch>
            <a:fillRect/>
          </a:stretch>
        </p:blipFill>
        <p:spPr>
          <a:xfrm>
            <a:off x="5770867" y="3459891"/>
            <a:ext cx="2085013" cy="213378"/>
          </a:xfrm>
          <a:prstGeom prst="rect">
            <a:avLst/>
          </a:prstGeom>
        </p:spPr>
      </p:pic>
      <p:pic>
        <p:nvPicPr>
          <p:cNvPr id="43" name="Imagen 42">
            <a:extLst>
              <a:ext uri="{FF2B5EF4-FFF2-40B4-BE49-F238E27FC236}">
                <a16:creationId xmlns:a16="http://schemas.microsoft.com/office/drawing/2014/main" id="{198E3B1F-F38F-DC4A-19FE-296FF7550729}"/>
              </a:ext>
            </a:extLst>
          </p:cNvPr>
          <p:cNvPicPr>
            <a:picLocks noChangeAspect="1"/>
          </p:cNvPicPr>
          <p:nvPr/>
        </p:nvPicPr>
        <p:blipFill>
          <a:blip r:embed="rId16"/>
          <a:stretch>
            <a:fillRect/>
          </a:stretch>
        </p:blipFill>
        <p:spPr>
          <a:xfrm>
            <a:off x="6426178" y="3866122"/>
            <a:ext cx="3804234" cy="493819"/>
          </a:xfrm>
          <a:prstGeom prst="rect">
            <a:avLst/>
          </a:prstGeom>
        </p:spPr>
      </p:pic>
    </p:spTree>
    <p:extLst>
      <p:ext uri="{BB962C8B-B14F-4D97-AF65-F5344CB8AC3E}">
        <p14:creationId xmlns:p14="http://schemas.microsoft.com/office/powerpoint/2010/main" val="3166410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21" grpId="0"/>
      <p:bldP spid="27" grpId="0"/>
      <p:bldP spid="3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3E76DB-CD9D-E06A-9C52-3614040917DC}"/>
            </a:ext>
          </a:extLst>
        </p:cNvPr>
        <p:cNvGrpSpPr/>
        <p:nvPr/>
      </p:nvGrpSpPr>
      <p:grpSpPr>
        <a:xfrm>
          <a:off x="0" y="0"/>
          <a:ext cx="0" cy="0"/>
          <a:chOff x="0" y="0"/>
          <a:chExt cx="0" cy="0"/>
        </a:xfrm>
      </p:grpSpPr>
      <p:pic>
        <p:nvPicPr>
          <p:cNvPr id="7" name="Imagen 6">
            <a:extLst>
              <a:ext uri="{FF2B5EF4-FFF2-40B4-BE49-F238E27FC236}">
                <a16:creationId xmlns:a16="http://schemas.microsoft.com/office/drawing/2014/main" id="{D944F175-FEFF-ED5B-D7CF-D6CB5054575F}"/>
              </a:ext>
            </a:extLst>
          </p:cNvPr>
          <p:cNvPicPr>
            <a:picLocks noChangeAspect="1"/>
          </p:cNvPicPr>
          <p:nvPr/>
        </p:nvPicPr>
        <p:blipFill>
          <a:blip r:embed="rId2"/>
          <a:stretch>
            <a:fillRect/>
          </a:stretch>
        </p:blipFill>
        <p:spPr>
          <a:xfrm>
            <a:off x="0" y="0"/>
            <a:ext cx="12187719" cy="6858000"/>
          </a:xfrm>
          <a:prstGeom prst="rect">
            <a:avLst/>
          </a:prstGeom>
        </p:spPr>
      </p:pic>
      <p:sp>
        <p:nvSpPr>
          <p:cNvPr id="3" name="CuadroTexto 2">
            <a:extLst>
              <a:ext uri="{FF2B5EF4-FFF2-40B4-BE49-F238E27FC236}">
                <a16:creationId xmlns:a16="http://schemas.microsoft.com/office/drawing/2014/main" id="{8F1DB053-CD8D-B00D-3179-C214EDE1A684}"/>
              </a:ext>
            </a:extLst>
          </p:cNvPr>
          <p:cNvSpPr txBox="1"/>
          <p:nvPr/>
        </p:nvSpPr>
        <p:spPr>
          <a:xfrm>
            <a:off x="76912" y="635386"/>
            <a:ext cx="6152972" cy="37856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Finalmente diagrama de cuerpo libre del bloque 3:</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5" name="Imagen 4" descr="Imagen de la pantalla de un celular con texto e imagen&#10;&#10;Descripción generada automáticamente con confianza baja">
            <a:extLst>
              <a:ext uri="{FF2B5EF4-FFF2-40B4-BE49-F238E27FC236}">
                <a16:creationId xmlns:a16="http://schemas.microsoft.com/office/drawing/2014/main" id="{82A80559-C683-3C7A-F77D-8035F98668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726" y="1013951"/>
            <a:ext cx="2057687" cy="1638529"/>
          </a:xfrm>
          <a:prstGeom prst="rect">
            <a:avLst/>
          </a:prstGeom>
        </p:spPr>
      </p:pic>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5CBFA602-1F38-B821-2226-5880E6081551}"/>
                  </a:ext>
                </a:extLst>
              </p:cNvPr>
              <p:cNvSpPr txBox="1"/>
              <p:nvPr/>
            </p:nvSpPr>
            <p:spPr>
              <a:xfrm>
                <a:off x="7397093" y="5039957"/>
                <a:ext cx="1875094" cy="497957"/>
              </a:xfrm>
              <a:prstGeom prst="rect">
                <a:avLst/>
              </a:prstGeom>
              <a:noFill/>
            </p:spPr>
            <p:txBody>
              <a:bodyPr wrap="square">
                <a:spAutoFit/>
              </a:bodyPr>
              <a:lstStyle/>
              <a:p>
                <a:pPr algn="just">
                  <a:lnSpc>
                    <a:spcPct val="107000"/>
                  </a:lnSpc>
                  <a:spcAft>
                    <a:spcPts val="800"/>
                  </a:spcAft>
                </a:pPr>
                <a14:m>
                  <m:oMathPara xmlns:m="http://schemas.openxmlformats.org/officeDocument/2006/math">
                    <m:oMathParaPr>
                      <m:jc m:val="left"/>
                    </m:oMathParaPr>
                    <m:oMath xmlns:m="http://schemas.openxmlformats.org/officeDocument/2006/math">
                      <m:r>
                        <a:rPr lang="es-SV" sz="1800" i="1">
                          <a:effectLst/>
                          <a:latin typeface="Cambria Math" panose="02040503050406030204" pitchFamily="18" charset="0"/>
                          <a:ea typeface="Aptos" panose="020B0004020202020204" pitchFamily="34" charset="0"/>
                          <a:cs typeface="Times New Roman" panose="02020603050405020304" pitchFamily="18" charset="0"/>
                        </a:rPr>
                        <m:t>𝑎</m:t>
                      </m:r>
                      <m:r>
                        <a:rPr lang="es-SV" sz="1800" b="1" i="1">
                          <a:effectLst/>
                          <a:latin typeface="Cambria Math" panose="02040503050406030204" pitchFamily="18" charset="0"/>
                          <a:ea typeface="Aptos" panose="020B0004020202020204" pitchFamily="34" charset="0"/>
                          <a:cs typeface="Times New Roman" panose="02020603050405020304" pitchFamily="18" charset="0"/>
                        </a:rPr>
                        <m:t>=</m:t>
                      </m:r>
                      <m:r>
                        <a:rPr lang="es-SV" sz="1800" b="1" i="1">
                          <a:effectLst/>
                          <a:latin typeface="Cambria Math" panose="02040503050406030204" pitchFamily="18" charset="0"/>
                          <a:ea typeface="Aptos" panose="020B0004020202020204" pitchFamily="34" charset="0"/>
                          <a:cs typeface="Times New Roman" panose="02020603050405020304" pitchFamily="18" charset="0"/>
                        </a:rPr>
                        <m:t>𝟏</m:t>
                      </m:r>
                      <m:r>
                        <a:rPr lang="es-SV" sz="1800" b="1" i="1">
                          <a:effectLst/>
                          <a:latin typeface="Cambria Math" panose="02040503050406030204" pitchFamily="18" charset="0"/>
                          <a:ea typeface="Aptos" panose="020B0004020202020204" pitchFamily="34" charset="0"/>
                          <a:cs typeface="Times New Roman" panose="02020603050405020304" pitchFamily="18" charset="0"/>
                        </a:rPr>
                        <m:t>.</m:t>
                      </m:r>
                      <m:r>
                        <a:rPr lang="es-SV" sz="1800" b="1" i="1">
                          <a:effectLst/>
                          <a:latin typeface="Cambria Math" panose="02040503050406030204" pitchFamily="18" charset="0"/>
                          <a:ea typeface="Aptos" panose="020B0004020202020204" pitchFamily="34" charset="0"/>
                          <a:cs typeface="Times New Roman" panose="02020603050405020304" pitchFamily="18" charset="0"/>
                        </a:rPr>
                        <m:t>𝟎𝟑</m:t>
                      </m:r>
                      <m:r>
                        <a:rPr lang="es-SV" sz="1800" b="1" i="1">
                          <a:effectLst/>
                          <a:latin typeface="Cambria Math" panose="02040503050406030204" pitchFamily="18" charset="0"/>
                          <a:ea typeface="Aptos" panose="020B0004020202020204" pitchFamily="34" charset="0"/>
                          <a:cs typeface="Times New Roman" panose="02020603050405020304" pitchFamily="18" charset="0"/>
                        </a:rPr>
                        <m:t> </m:t>
                      </m:r>
                      <m:r>
                        <a:rPr lang="es-SV" sz="1800" b="1" i="1">
                          <a:effectLst/>
                          <a:latin typeface="Cambria Math" panose="02040503050406030204" pitchFamily="18" charset="0"/>
                          <a:ea typeface="Aptos" panose="020B0004020202020204" pitchFamily="34" charset="0"/>
                          <a:cs typeface="Times New Roman" panose="02020603050405020304" pitchFamily="18" charset="0"/>
                        </a:rPr>
                        <m:t>𝒎</m:t>
                      </m:r>
                      <m:r>
                        <a:rPr lang="es-SV" sz="1800" b="1" i="1">
                          <a:effectLst/>
                          <a:latin typeface="Cambria Math" panose="02040503050406030204" pitchFamily="18" charset="0"/>
                          <a:ea typeface="Aptos" panose="020B0004020202020204" pitchFamily="34" charset="0"/>
                          <a:cs typeface="Times New Roman" panose="02020603050405020304" pitchFamily="18" charset="0"/>
                        </a:rPr>
                        <m:t>/</m:t>
                      </m:r>
                      <m:sSup>
                        <m:sSupPr>
                          <m:ctrlPr>
                            <a:rPr lang="es-SV" sz="1800" b="1" i="1">
                              <a:effectLst/>
                              <a:latin typeface="Cambria Math" panose="02040503050406030204" pitchFamily="18" charset="0"/>
                              <a:ea typeface="Aptos" panose="020B0004020202020204" pitchFamily="34" charset="0"/>
                              <a:cs typeface="Times New Roman" panose="02020603050405020304" pitchFamily="18" charset="0"/>
                            </a:rPr>
                          </m:ctrlPr>
                        </m:sSupPr>
                        <m:e>
                          <m:r>
                            <a:rPr lang="es-SV" sz="1800" b="1" i="1">
                              <a:effectLst/>
                              <a:latin typeface="Cambria Math" panose="02040503050406030204" pitchFamily="18" charset="0"/>
                              <a:ea typeface="Aptos" panose="020B0004020202020204" pitchFamily="34" charset="0"/>
                              <a:cs typeface="Times New Roman" panose="02020603050405020304" pitchFamily="18" charset="0"/>
                            </a:rPr>
                            <m:t>𝒔</m:t>
                          </m:r>
                        </m:e>
                        <m:sup>
                          <m:r>
                            <a:rPr lang="es-SV" sz="1800" b="1" i="1">
                              <a:effectLst/>
                              <a:latin typeface="Cambria Math" panose="02040503050406030204" pitchFamily="18" charset="0"/>
                              <a:ea typeface="Aptos" panose="020B0004020202020204" pitchFamily="34" charset="0"/>
                              <a:cs typeface="Times New Roman" panose="02020603050405020304" pitchFamily="18" charset="0"/>
                            </a:rPr>
                            <m:t>𝟐</m:t>
                          </m:r>
                        </m:sup>
                      </m:sSup>
                    </m:oMath>
                  </m:oMathPara>
                </a14:m>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8" name="CuadroTexto 7">
                <a:extLst>
                  <a:ext uri="{FF2B5EF4-FFF2-40B4-BE49-F238E27FC236}">
                    <a16:creationId xmlns:a16="http://schemas.microsoft.com/office/drawing/2014/main" id="{5CBFA602-1F38-B821-2226-5880E6081551}"/>
                  </a:ext>
                </a:extLst>
              </p:cNvPr>
              <p:cNvSpPr txBox="1">
                <a:spLocks noRot="1" noChangeAspect="1" noMove="1" noResize="1" noEditPoints="1" noAdjustHandles="1" noChangeArrowheads="1" noChangeShapeType="1" noTextEdit="1"/>
              </p:cNvSpPr>
              <p:nvPr/>
            </p:nvSpPr>
            <p:spPr>
              <a:xfrm>
                <a:off x="7397093" y="5039957"/>
                <a:ext cx="1875094" cy="497957"/>
              </a:xfrm>
              <a:prstGeom prst="rect">
                <a:avLst/>
              </a:prstGeom>
              <a:blipFill>
                <a:blip r:embed="rId4"/>
                <a:stretch>
                  <a:fillRect/>
                </a:stretch>
              </a:blipFill>
            </p:spPr>
            <p:txBody>
              <a:bodyPr/>
              <a:lstStyle/>
              <a:p>
                <a:r>
                  <a:rPr lang="es-SV">
                    <a:noFill/>
                  </a:rPr>
                  <a:t> </a:t>
                </a:r>
              </a:p>
            </p:txBody>
          </p:sp>
        </mc:Fallback>
      </mc:AlternateContent>
      <p:sp>
        <p:nvSpPr>
          <p:cNvPr id="10" name="CuadroTexto 9">
            <a:extLst>
              <a:ext uri="{FF2B5EF4-FFF2-40B4-BE49-F238E27FC236}">
                <a16:creationId xmlns:a16="http://schemas.microsoft.com/office/drawing/2014/main" id="{BC6A4C8A-05D8-A68D-CC85-2927BC0B0A6C}"/>
              </a:ext>
            </a:extLst>
          </p:cNvPr>
          <p:cNvSpPr txBox="1"/>
          <p:nvPr/>
        </p:nvSpPr>
        <p:spPr>
          <a:xfrm>
            <a:off x="76912" y="2898677"/>
            <a:ext cx="4469451" cy="674928"/>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Tampoco haremos sumatoria de fuerzas en y, porque la normal sigue siendo</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2" name="Imagen 11">
            <a:extLst>
              <a:ext uri="{FF2B5EF4-FFF2-40B4-BE49-F238E27FC236}">
                <a16:creationId xmlns:a16="http://schemas.microsoft.com/office/drawing/2014/main" id="{4EC18B93-C8DF-1A2A-A7E6-78AC358C3C47}"/>
              </a:ext>
            </a:extLst>
          </p:cNvPr>
          <p:cNvPicPr>
            <a:picLocks noChangeAspect="1"/>
          </p:cNvPicPr>
          <p:nvPr/>
        </p:nvPicPr>
        <p:blipFill>
          <a:blip r:embed="rId5"/>
          <a:stretch>
            <a:fillRect/>
          </a:stretch>
        </p:blipFill>
        <p:spPr>
          <a:xfrm>
            <a:off x="176254" y="3600666"/>
            <a:ext cx="1054699" cy="335309"/>
          </a:xfrm>
          <a:prstGeom prst="rect">
            <a:avLst/>
          </a:prstGeom>
        </p:spPr>
      </p:pic>
      <mc:AlternateContent xmlns:mc="http://schemas.openxmlformats.org/markup-compatibility/2006" xmlns:a14="http://schemas.microsoft.com/office/drawing/2010/main">
        <mc:Choice Requires="a14">
          <p:sp>
            <p:nvSpPr>
              <p:cNvPr id="16" name="CuadroTexto 15">
                <a:extLst>
                  <a:ext uri="{FF2B5EF4-FFF2-40B4-BE49-F238E27FC236}">
                    <a16:creationId xmlns:a16="http://schemas.microsoft.com/office/drawing/2014/main" id="{AAB0F000-AC5A-13E5-251B-61F78D9A682C}"/>
                  </a:ext>
                </a:extLst>
              </p:cNvPr>
              <p:cNvSpPr txBox="1"/>
              <p:nvPr/>
            </p:nvSpPr>
            <p:spPr>
              <a:xfrm>
                <a:off x="76912" y="3935975"/>
                <a:ext cx="3657600" cy="377155"/>
              </a:xfrm>
              <a:prstGeom prst="rect">
                <a:avLst/>
              </a:prstGeom>
              <a:noFill/>
            </p:spPr>
            <p:txBody>
              <a:bodyPr wrap="square">
                <a:spAutoFit/>
              </a:bodyPr>
              <a:lstStyle/>
              <a:p>
                <a:pPr algn="just">
                  <a:lnSpc>
                    <a:spcPct val="107000"/>
                  </a:lnSpc>
                  <a:spcAft>
                    <a:spcPts val="800"/>
                  </a:spcAft>
                </a:pPr>
                <a14:m>
                  <m:oMath xmlns:m="http://schemas.openxmlformats.org/officeDocument/2006/math">
                    <m:nary>
                      <m:naryPr>
                        <m:chr m:val="∑"/>
                        <m:limLoc m:val="undOvr"/>
                        <m:subHide m:val="on"/>
                        <m:supHide m:val="on"/>
                        <m:ctrlPr>
                          <a:rPr lang="es-SV" sz="1800" i="1" smtClean="0">
                            <a:effectLst/>
                            <a:latin typeface="Cambria Math" panose="02040503050406030204" pitchFamily="18" charset="0"/>
                            <a:ea typeface="Aptos" panose="020B0004020202020204" pitchFamily="34" charset="0"/>
                            <a:cs typeface="Times New Roman" panose="02020603050405020304" pitchFamily="18" charset="0"/>
                          </a:rPr>
                        </m:ctrlPr>
                      </m:naryPr>
                      <m:sub/>
                      <m:sup/>
                      <m:e>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𝐹</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𝑥</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𝑚</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3</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𝑎</m:t>
                        </m:r>
                      </m:e>
                    </m:nary>
                  </m:oMath>
                </a14:m>
                <a:r>
                  <a:rPr lang="es-SV" sz="1800" dirty="0">
                    <a:effectLst/>
                    <a:latin typeface="Aptos" panose="020B0004020202020204" pitchFamily="34" charset="0"/>
                    <a:ea typeface="Times New Roman" panose="02020603050405020304" pitchFamily="18" charset="0"/>
                    <a:cs typeface="Times New Roman" panose="02020603050405020304" pitchFamily="18" charset="0"/>
                  </a:rPr>
                  <a:t>      (masas iguales: m)</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6" name="CuadroTexto 15">
                <a:extLst>
                  <a:ext uri="{FF2B5EF4-FFF2-40B4-BE49-F238E27FC236}">
                    <a16:creationId xmlns:a16="http://schemas.microsoft.com/office/drawing/2014/main" id="{AAB0F000-AC5A-13E5-251B-61F78D9A682C}"/>
                  </a:ext>
                </a:extLst>
              </p:cNvPr>
              <p:cNvSpPr txBox="1">
                <a:spLocks noRot="1" noChangeAspect="1" noMove="1" noResize="1" noEditPoints="1" noAdjustHandles="1" noChangeArrowheads="1" noChangeShapeType="1" noTextEdit="1"/>
              </p:cNvSpPr>
              <p:nvPr/>
            </p:nvSpPr>
            <p:spPr>
              <a:xfrm>
                <a:off x="76912" y="3935975"/>
                <a:ext cx="3657600" cy="377155"/>
              </a:xfrm>
              <a:prstGeom prst="rect">
                <a:avLst/>
              </a:prstGeom>
              <a:blipFill>
                <a:blip r:embed="rId6"/>
                <a:stretch>
                  <a:fillRect l="-9333" t="-116129" b="-180645"/>
                </a:stretch>
              </a:blipFill>
            </p:spPr>
            <p:txBody>
              <a:bodyPr/>
              <a:lstStyle/>
              <a:p>
                <a:r>
                  <a:rPr lang="es-SV">
                    <a:noFill/>
                  </a:rPr>
                  <a:t> </a:t>
                </a:r>
              </a:p>
            </p:txBody>
          </p:sp>
        </mc:Fallback>
      </mc:AlternateContent>
      <p:pic>
        <p:nvPicPr>
          <p:cNvPr id="18" name="Imagen 17">
            <a:extLst>
              <a:ext uri="{FF2B5EF4-FFF2-40B4-BE49-F238E27FC236}">
                <a16:creationId xmlns:a16="http://schemas.microsoft.com/office/drawing/2014/main" id="{EB8FAFD9-22B5-D90F-5B28-551D4151069B}"/>
              </a:ext>
            </a:extLst>
          </p:cNvPr>
          <p:cNvPicPr>
            <a:picLocks noChangeAspect="1"/>
          </p:cNvPicPr>
          <p:nvPr/>
        </p:nvPicPr>
        <p:blipFill>
          <a:blip r:embed="rId7"/>
          <a:stretch>
            <a:fillRect/>
          </a:stretch>
        </p:blipFill>
        <p:spPr>
          <a:xfrm>
            <a:off x="220847" y="4408944"/>
            <a:ext cx="1432684" cy="219475"/>
          </a:xfrm>
          <a:prstGeom prst="rect">
            <a:avLst/>
          </a:prstGeom>
        </p:spPr>
      </p:pic>
      <p:pic>
        <p:nvPicPr>
          <p:cNvPr id="20" name="Imagen 19">
            <a:extLst>
              <a:ext uri="{FF2B5EF4-FFF2-40B4-BE49-F238E27FC236}">
                <a16:creationId xmlns:a16="http://schemas.microsoft.com/office/drawing/2014/main" id="{83BCA903-4278-4A5E-B51B-02051836893E}"/>
              </a:ext>
            </a:extLst>
          </p:cNvPr>
          <p:cNvPicPr>
            <a:picLocks noChangeAspect="1"/>
          </p:cNvPicPr>
          <p:nvPr/>
        </p:nvPicPr>
        <p:blipFill>
          <a:blip r:embed="rId8"/>
          <a:stretch>
            <a:fillRect/>
          </a:stretch>
        </p:blipFill>
        <p:spPr>
          <a:xfrm>
            <a:off x="738733" y="4782490"/>
            <a:ext cx="1572904" cy="377985"/>
          </a:xfrm>
          <a:prstGeom prst="rect">
            <a:avLst/>
          </a:prstGeom>
        </p:spPr>
      </p:pic>
      <p:pic>
        <p:nvPicPr>
          <p:cNvPr id="22" name="Imagen 21">
            <a:extLst>
              <a:ext uri="{FF2B5EF4-FFF2-40B4-BE49-F238E27FC236}">
                <a16:creationId xmlns:a16="http://schemas.microsoft.com/office/drawing/2014/main" id="{08B4418B-1149-6B3B-E50F-55856BD04051}"/>
              </a:ext>
            </a:extLst>
          </p:cNvPr>
          <p:cNvPicPr>
            <a:picLocks noChangeAspect="1"/>
          </p:cNvPicPr>
          <p:nvPr/>
        </p:nvPicPr>
        <p:blipFill>
          <a:blip r:embed="rId9"/>
          <a:stretch>
            <a:fillRect/>
          </a:stretch>
        </p:blipFill>
        <p:spPr>
          <a:xfrm>
            <a:off x="738733" y="5296773"/>
            <a:ext cx="1633870" cy="323116"/>
          </a:xfrm>
          <a:prstGeom prst="rect">
            <a:avLst/>
          </a:prstGeom>
        </p:spPr>
      </p:pic>
      <mc:AlternateContent xmlns:mc="http://schemas.openxmlformats.org/markup-compatibility/2006" xmlns:a14="http://schemas.microsoft.com/office/drawing/2010/main">
        <mc:Choice Requires="a14">
          <p:sp>
            <p:nvSpPr>
              <p:cNvPr id="24" name="CuadroTexto 23">
                <a:extLst>
                  <a:ext uri="{FF2B5EF4-FFF2-40B4-BE49-F238E27FC236}">
                    <a16:creationId xmlns:a16="http://schemas.microsoft.com/office/drawing/2014/main" id="{E11D0CC0-568E-1090-E1AC-037C2E8FC2C1}"/>
                  </a:ext>
                </a:extLst>
              </p:cNvPr>
              <p:cNvSpPr txBox="1"/>
              <p:nvPr/>
            </p:nvSpPr>
            <p:spPr>
              <a:xfrm>
                <a:off x="713095" y="5721772"/>
                <a:ext cx="3243608" cy="377155"/>
              </a:xfrm>
              <a:prstGeom prst="rect">
                <a:avLst/>
              </a:prstGeom>
              <a:noFill/>
            </p:spPr>
            <p:txBody>
              <a:bodyPr wrap="square">
                <a:spAutoFit/>
              </a:bodyPr>
              <a:lstStyle/>
              <a:p>
                <a:pPr algn="just">
                  <a:lnSpc>
                    <a:spcPct val="107000"/>
                  </a:lnSpc>
                  <a:spcAft>
                    <a:spcPts val="800"/>
                  </a:spcAft>
                </a:pPr>
                <a14:m>
                  <m:oMath xmlns:m="http://schemas.openxmlformats.org/officeDocument/2006/math">
                    <m:sSub>
                      <m:sSubPr>
                        <m:ctrlPr>
                          <a:rPr lang="es-SV" sz="1800" i="1" smtClean="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𝑇</m:t>
                        </m:r>
                      </m:e>
                      <m:sub>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𝐴</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m:t>
                    </m:r>
                    <m:r>
                      <a:rPr lang="es-SV" sz="1800" i="1">
                        <a:effectLst/>
                        <a:latin typeface="Cambria Math" panose="02040503050406030204" pitchFamily="18" charset="0"/>
                        <a:ea typeface="Aptos" panose="020B0004020202020204" pitchFamily="34" charset="0"/>
                        <a:cs typeface="Times New Roman" panose="02020603050405020304" pitchFamily="18" charset="0"/>
                      </a:rPr>
                      <m:t>𝑚𝑎</m:t>
                    </m:r>
                    <m:r>
                      <a:rPr lang="es-SV" sz="1800" i="1">
                        <a:effectLst/>
                        <a:latin typeface="Cambria Math" panose="02040503050406030204" pitchFamily="18" charset="0"/>
                        <a:ea typeface="Aptos" panose="020B0004020202020204" pitchFamily="34" charset="0"/>
                        <a:cs typeface="Times New Roman" panose="02020603050405020304" pitchFamily="18" charset="0"/>
                      </a:rPr>
                      <m:t>+</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𝜇</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𝑚𝑔</m:t>
                    </m:r>
                  </m:oMath>
                </a14:m>
                <a:r>
                  <a:rPr lang="es-SV" sz="1800" dirty="0">
                    <a:effectLst/>
                    <a:latin typeface="Aptos" panose="020B0004020202020204" pitchFamily="34" charset="0"/>
                    <a:ea typeface="Times New Roman" panose="02020603050405020304" pitchFamily="18" charset="0"/>
                    <a:cs typeface="Times New Roman" panose="02020603050405020304" pitchFamily="18" charset="0"/>
                  </a:rPr>
                  <a:t>   (ecuación 3)</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24" name="CuadroTexto 23">
                <a:extLst>
                  <a:ext uri="{FF2B5EF4-FFF2-40B4-BE49-F238E27FC236}">
                    <a16:creationId xmlns:a16="http://schemas.microsoft.com/office/drawing/2014/main" id="{E11D0CC0-568E-1090-E1AC-037C2E8FC2C1}"/>
                  </a:ext>
                </a:extLst>
              </p:cNvPr>
              <p:cNvSpPr txBox="1">
                <a:spLocks noRot="1" noChangeAspect="1" noMove="1" noResize="1" noEditPoints="1" noAdjustHandles="1" noChangeArrowheads="1" noChangeShapeType="1" noTextEdit="1"/>
              </p:cNvSpPr>
              <p:nvPr/>
            </p:nvSpPr>
            <p:spPr>
              <a:xfrm>
                <a:off x="713095" y="5721772"/>
                <a:ext cx="3243608" cy="377155"/>
              </a:xfrm>
              <a:prstGeom prst="rect">
                <a:avLst/>
              </a:prstGeom>
              <a:blipFill>
                <a:blip r:embed="rId10"/>
                <a:stretch>
                  <a:fillRect t="-6557" b="-27869"/>
                </a:stretch>
              </a:blipFill>
            </p:spPr>
            <p:txBody>
              <a:bodyPr/>
              <a:lstStyle/>
              <a:p>
                <a:r>
                  <a:rPr lang="es-SV">
                    <a:noFill/>
                  </a:rPr>
                  <a:t> </a:t>
                </a:r>
              </a:p>
            </p:txBody>
          </p:sp>
        </mc:Fallback>
      </mc:AlternateContent>
      <p:sp>
        <p:nvSpPr>
          <p:cNvPr id="26" name="CuadroTexto 25">
            <a:extLst>
              <a:ext uri="{FF2B5EF4-FFF2-40B4-BE49-F238E27FC236}">
                <a16:creationId xmlns:a16="http://schemas.microsoft.com/office/drawing/2014/main" id="{FA3304FE-9AD0-9392-CC86-CD9953437E0C}"/>
              </a:ext>
            </a:extLst>
          </p:cNvPr>
          <p:cNvSpPr txBox="1"/>
          <p:nvPr/>
        </p:nvSpPr>
        <p:spPr>
          <a:xfrm>
            <a:off x="5808293" y="719479"/>
            <a:ext cx="6255520" cy="37856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Sustituyendo las ecuaciones 1 y 3 en la ecuación 2:</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28" name="Imagen 27">
            <a:extLst>
              <a:ext uri="{FF2B5EF4-FFF2-40B4-BE49-F238E27FC236}">
                <a16:creationId xmlns:a16="http://schemas.microsoft.com/office/drawing/2014/main" id="{3770BB5C-68DA-2324-799A-6D6EE226B5AF}"/>
              </a:ext>
            </a:extLst>
          </p:cNvPr>
          <p:cNvPicPr>
            <a:picLocks noChangeAspect="1"/>
          </p:cNvPicPr>
          <p:nvPr/>
        </p:nvPicPr>
        <p:blipFill>
          <a:blip r:embed="rId11"/>
          <a:stretch>
            <a:fillRect/>
          </a:stretch>
        </p:blipFill>
        <p:spPr>
          <a:xfrm>
            <a:off x="5808293" y="1320086"/>
            <a:ext cx="2255716" cy="335309"/>
          </a:xfrm>
          <a:prstGeom prst="rect">
            <a:avLst/>
          </a:prstGeom>
        </p:spPr>
      </p:pic>
      <p:pic>
        <p:nvPicPr>
          <p:cNvPr id="30" name="Imagen 29">
            <a:extLst>
              <a:ext uri="{FF2B5EF4-FFF2-40B4-BE49-F238E27FC236}">
                <a16:creationId xmlns:a16="http://schemas.microsoft.com/office/drawing/2014/main" id="{0E2E300F-4D7A-4893-04F4-15F911AA3466}"/>
              </a:ext>
            </a:extLst>
          </p:cNvPr>
          <p:cNvPicPr>
            <a:picLocks noChangeAspect="1"/>
          </p:cNvPicPr>
          <p:nvPr/>
        </p:nvPicPr>
        <p:blipFill>
          <a:blip r:embed="rId12"/>
          <a:stretch>
            <a:fillRect/>
          </a:stretch>
        </p:blipFill>
        <p:spPr>
          <a:xfrm>
            <a:off x="5664132" y="1823354"/>
            <a:ext cx="4749196" cy="377985"/>
          </a:xfrm>
          <a:prstGeom prst="rect">
            <a:avLst/>
          </a:prstGeom>
        </p:spPr>
      </p:pic>
      <p:pic>
        <p:nvPicPr>
          <p:cNvPr id="34" name="Imagen 33">
            <a:extLst>
              <a:ext uri="{FF2B5EF4-FFF2-40B4-BE49-F238E27FC236}">
                <a16:creationId xmlns:a16="http://schemas.microsoft.com/office/drawing/2014/main" id="{95724293-F711-E271-FAB8-C79B35A52955}"/>
              </a:ext>
            </a:extLst>
          </p:cNvPr>
          <p:cNvPicPr>
            <a:picLocks noChangeAspect="1"/>
          </p:cNvPicPr>
          <p:nvPr/>
        </p:nvPicPr>
        <p:blipFill>
          <a:blip r:embed="rId13"/>
          <a:stretch>
            <a:fillRect/>
          </a:stretch>
        </p:blipFill>
        <p:spPr>
          <a:xfrm>
            <a:off x="6092129" y="2395432"/>
            <a:ext cx="4334632" cy="335309"/>
          </a:xfrm>
          <a:prstGeom prst="rect">
            <a:avLst/>
          </a:prstGeom>
        </p:spPr>
      </p:pic>
      <p:pic>
        <p:nvPicPr>
          <p:cNvPr id="36" name="Imagen 35">
            <a:extLst>
              <a:ext uri="{FF2B5EF4-FFF2-40B4-BE49-F238E27FC236}">
                <a16:creationId xmlns:a16="http://schemas.microsoft.com/office/drawing/2014/main" id="{87E7458E-0D52-EFC4-0ABD-869ED25E57D2}"/>
              </a:ext>
            </a:extLst>
          </p:cNvPr>
          <p:cNvPicPr>
            <a:picLocks noChangeAspect="1"/>
          </p:cNvPicPr>
          <p:nvPr/>
        </p:nvPicPr>
        <p:blipFill>
          <a:blip r:embed="rId14"/>
          <a:stretch>
            <a:fillRect/>
          </a:stretch>
        </p:blipFill>
        <p:spPr>
          <a:xfrm>
            <a:off x="6646140" y="2953934"/>
            <a:ext cx="4163929" cy="213378"/>
          </a:xfrm>
          <a:prstGeom prst="rect">
            <a:avLst/>
          </a:prstGeom>
        </p:spPr>
      </p:pic>
      <p:pic>
        <p:nvPicPr>
          <p:cNvPr id="38" name="Imagen 37">
            <a:extLst>
              <a:ext uri="{FF2B5EF4-FFF2-40B4-BE49-F238E27FC236}">
                <a16:creationId xmlns:a16="http://schemas.microsoft.com/office/drawing/2014/main" id="{CD9B9856-7EC1-9F98-BC89-A699B8A1882E}"/>
              </a:ext>
            </a:extLst>
          </p:cNvPr>
          <p:cNvPicPr>
            <a:picLocks noChangeAspect="1"/>
          </p:cNvPicPr>
          <p:nvPr/>
        </p:nvPicPr>
        <p:blipFill>
          <a:blip r:embed="rId15"/>
          <a:stretch>
            <a:fillRect/>
          </a:stretch>
        </p:blipFill>
        <p:spPr>
          <a:xfrm>
            <a:off x="8001700" y="3353818"/>
            <a:ext cx="1755800" cy="213378"/>
          </a:xfrm>
          <a:prstGeom prst="rect">
            <a:avLst/>
          </a:prstGeom>
        </p:spPr>
      </p:pic>
      <p:pic>
        <p:nvPicPr>
          <p:cNvPr id="40" name="Imagen 39">
            <a:extLst>
              <a:ext uri="{FF2B5EF4-FFF2-40B4-BE49-F238E27FC236}">
                <a16:creationId xmlns:a16="http://schemas.microsoft.com/office/drawing/2014/main" id="{7AC84AD5-5992-0BB8-0077-9CB6DB41EE68}"/>
              </a:ext>
            </a:extLst>
          </p:cNvPr>
          <p:cNvPicPr>
            <a:picLocks noChangeAspect="1"/>
          </p:cNvPicPr>
          <p:nvPr/>
        </p:nvPicPr>
        <p:blipFill>
          <a:blip r:embed="rId16"/>
          <a:stretch>
            <a:fillRect/>
          </a:stretch>
        </p:blipFill>
        <p:spPr>
          <a:xfrm>
            <a:off x="8001700" y="3717887"/>
            <a:ext cx="1438781" cy="493819"/>
          </a:xfrm>
          <a:prstGeom prst="rect">
            <a:avLst/>
          </a:prstGeom>
        </p:spPr>
      </p:pic>
      <p:pic>
        <p:nvPicPr>
          <p:cNvPr id="42" name="Imagen 41">
            <a:extLst>
              <a:ext uri="{FF2B5EF4-FFF2-40B4-BE49-F238E27FC236}">
                <a16:creationId xmlns:a16="http://schemas.microsoft.com/office/drawing/2014/main" id="{9D941524-A5A5-61FC-57AE-DBDD9DB7C374}"/>
              </a:ext>
            </a:extLst>
          </p:cNvPr>
          <p:cNvPicPr>
            <a:picLocks noChangeAspect="1"/>
          </p:cNvPicPr>
          <p:nvPr/>
        </p:nvPicPr>
        <p:blipFill>
          <a:blip r:embed="rId17"/>
          <a:stretch>
            <a:fillRect/>
          </a:stretch>
        </p:blipFill>
        <p:spPr>
          <a:xfrm>
            <a:off x="7037745" y="4381509"/>
            <a:ext cx="3231160" cy="493819"/>
          </a:xfrm>
          <a:prstGeom prst="rect">
            <a:avLst/>
          </a:prstGeom>
        </p:spPr>
      </p:pic>
    </p:spTree>
    <p:extLst>
      <p:ext uri="{BB962C8B-B14F-4D97-AF65-F5344CB8AC3E}">
        <p14:creationId xmlns:p14="http://schemas.microsoft.com/office/powerpoint/2010/main" val="3179409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10" grpId="0"/>
      <p:bldP spid="16" grpId="0"/>
      <p:bldP spid="24" grpId="0"/>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2C571-DC0E-66DF-B6A4-0AA6333EBD03}"/>
            </a:ext>
          </a:extLst>
        </p:cNvPr>
        <p:cNvGrpSpPr/>
        <p:nvPr/>
      </p:nvGrpSpPr>
      <p:grpSpPr>
        <a:xfrm>
          <a:off x="0" y="0"/>
          <a:ext cx="0" cy="0"/>
          <a:chOff x="0" y="0"/>
          <a:chExt cx="0" cy="0"/>
        </a:xfrm>
      </p:grpSpPr>
      <p:pic>
        <p:nvPicPr>
          <p:cNvPr id="7" name="Imagen 6">
            <a:extLst>
              <a:ext uri="{FF2B5EF4-FFF2-40B4-BE49-F238E27FC236}">
                <a16:creationId xmlns:a16="http://schemas.microsoft.com/office/drawing/2014/main" id="{282635EA-F422-00B3-EC16-5A14C9E13D7A}"/>
              </a:ext>
            </a:extLst>
          </p:cNvPr>
          <p:cNvPicPr>
            <a:picLocks noChangeAspect="1"/>
          </p:cNvPicPr>
          <p:nvPr/>
        </p:nvPicPr>
        <p:blipFill>
          <a:blip r:embed="rId2"/>
          <a:stretch>
            <a:fillRect/>
          </a:stretch>
        </p:blipFill>
        <p:spPr>
          <a:xfrm>
            <a:off x="0" y="0"/>
            <a:ext cx="12187719" cy="6858000"/>
          </a:xfrm>
          <a:prstGeom prst="rect">
            <a:avLst/>
          </a:prstGeom>
        </p:spPr>
      </p:pic>
      <p:sp>
        <p:nvSpPr>
          <p:cNvPr id="3" name="CuadroTexto 2">
            <a:extLst>
              <a:ext uri="{FF2B5EF4-FFF2-40B4-BE49-F238E27FC236}">
                <a16:creationId xmlns:a16="http://schemas.microsoft.com/office/drawing/2014/main" id="{5E49BED0-8688-CFDB-082F-54CC9E6E0B00}"/>
              </a:ext>
            </a:extLst>
          </p:cNvPr>
          <p:cNvSpPr txBox="1"/>
          <p:nvPr/>
        </p:nvSpPr>
        <p:spPr>
          <a:xfrm>
            <a:off x="6515730" y="5073457"/>
            <a:ext cx="1484996" cy="37856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 </a:t>
            </a:r>
            <a:r>
              <a:rPr lang="es-SV" sz="1800" b="1" dirty="0">
                <a:effectLst/>
                <a:latin typeface="Aptos" panose="020B0004020202020204" pitchFamily="34" charset="0"/>
                <a:ea typeface="Times New Roman" panose="02020603050405020304" pitchFamily="18" charset="0"/>
                <a:cs typeface="Times New Roman" panose="02020603050405020304" pitchFamily="18" charset="0"/>
              </a:rPr>
              <a:t>¿Acertaste?</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5" name="Imagen 4">
            <a:extLst>
              <a:ext uri="{FF2B5EF4-FFF2-40B4-BE49-F238E27FC236}">
                <a16:creationId xmlns:a16="http://schemas.microsoft.com/office/drawing/2014/main" id="{2A1EADC1-2720-02F5-D08E-19A8680DD4E5}"/>
              </a:ext>
            </a:extLst>
          </p:cNvPr>
          <p:cNvPicPr>
            <a:picLocks noChangeAspect="1"/>
          </p:cNvPicPr>
          <p:nvPr/>
        </p:nvPicPr>
        <p:blipFill>
          <a:blip r:embed="rId3"/>
          <a:stretch>
            <a:fillRect/>
          </a:stretch>
        </p:blipFill>
        <p:spPr>
          <a:xfrm>
            <a:off x="227888" y="774249"/>
            <a:ext cx="3956647" cy="493819"/>
          </a:xfrm>
          <a:prstGeom prst="rect">
            <a:avLst/>
          </a:prstGeom>
        </p:spPr>
      </p:pic>
      <p:pic>
        <p:nvPicPr>
          <p:cNvPr id="8" name="Imagen 7">
            <a:extLst>
              <a:ext uri="{FF2B5EF4-FFF2-40B4-BE49-F238E27FC236}">
                <a16:creationId xmlns:a16="http://schemas.microsoft.com/office/drawing/2014/main" id="{7C536BEC-A83D-3F1F-EA8C-6680591CA70D}"/>
              </a:ext>
            </a:extLst>
          </p:cNvPr>
          <p:cNvPicPr>
            <a:picLocks noChangeAspect="1"/>
          </p:cNvPicPr>
          <p:nvPr/>
        </p:nvPicPr>
        <p:blipFill>
          <a:blip r:embed="rId4"/>
          <a:stretch>
            <a:fillRect/>
          </a:stretch>
        </p:blipFill>
        <p:spPr>
          <a:xfrm>
            <a:off x="441161" y="1408053"/>
            <a:ext cx="2011854" cy="213378"/>
          </a:xfrm>
          <a:prstGeom prst="rect">
            <a:avLst/>
          </a:prstGeom>
        </p:spPr>
      </p:pic>
      <p:pic>
        <p:nvPicPr>
          <p:cNvPr id="10" name="Imagen 9">
            <a:extLst>
              <a:ext uri="{FF2B5EF4-FFF2-40B4-BE49-F238E27FC236}">
                <a16:creationId xmlns:a16="http://schemas.microsoft.com/office/drawing/2014/main" id="{2AAA5FF4-4B21-06A9-BB69-1B51C930885F}"/>
              </a:ext>
            </a:extLst>
          </p:cNvPr>
          <p:cNvPicPr>
            <a:picLocks noChangeAspect="1"/>
          </p:cNvPicPr>
          <p:nvPr/>
        </p:nvPicPr>
        <p:blipFill>
          <a:blip r:embed="rId5"/>
          <a:stretch>
            <a:fillRect/>
          </a:stretch>
        </p:blipFill>
        <p:spPr>
          <a:xfrm>
            <a:off x="441161" y="1917338"/>
            <a:ext cx="5816088" cy="249958"/>
          </a:xfrm>
          <a:prstGeom prst="rect">
            <a:avLst/>
          </a:prstGeom>
        </p:spPr>
      </p:pic>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7EA6EF3E-98CD-A262-C47F-3493F4B16182}"/>
                  </a:ext>
                </a:extLst>
              </p:cNvPr>
              <p:cNvSpPr txBox="1"/>
              <p:nvPr/>
            </p:nvSpPr>
            <p:spPr>
              <a:xfrm>
                <a:off x="162369" y="2355893"/>
                <a:ext cx="1598064" cy="491288"/>
              </a:xfrm>
              <a:prstGeom prst="rect">
                <a:avLst/>
              </a:prstGeom>
              <a:noFill/>
            </p:spPr>
            <p:txBody>
              <a:bodyPr wrap="square">
                <a:spAutoFit/>
              </a:bodyPr>
              <a:lstStyle/>
              <a:p>
                <a:pPr algn="just">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es-SV" sz="1800" b="1" i="1" smtClean="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𝑻</m:t>
                          </m:r>
                        </m:e>
                        <m:sub>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𝑩</m:t>
                          </m:r>
                        </m:sub>
                      </m:sSub>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𝟓𝟎</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𝑵</m:t>
                      </m:r>
                    </m:oMath>
                  </m:oMathPara>
                </a14:m>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2" name="CuadroTexto 11">
                <a:extLst>
                  <a:ext uri="{FF2B5EF4-FFF2-40B4-BE49-F238E27FC236}">
                    <a16:creationId xmlns:a16="http://schemas.microsoft.com/office/drawing/2014/main" id="{7EA6EF3E-98CD-A262-C47F-3493F4B16182}"/>
                  </a:ext>
                </a:extLst>
              </p:cNvPr>
              <p:cNvSpPr txBox="1">
                <a:spLocks noRot="1" noChangeAspect="1" noMove="1" noResize="1" noEditPoints="1" noAdjustHandles="1" noChangeArrowheads="1" noChangeShapeType="1" noTextEdit="1"/>
              </p:cNvSpPr>
              <p:nvPr/>
            </p:nvSpPr>
            <p:spPr>
              <a:xfrm>
                <a:off x="162369" y="2355893"/>
                <a:ext cx="1598064" cy="491288"/>
              </a:xfrm>
              <a:prstGeom prst="rect">
                <a:avLst/>
              </a:prstGeom>
              <a:blipFill>
                <a:blip r:embed="rId6"/>
                <a:stretch>
                  <a:fillRect/>
                </a:stretch>
              </a:blipFill>
            </p:spPr>
            <p:txBody>
              <a:bodyPr/>
              <a:lstStyle/>
              <a:p>
                <a:r>
                  <a:rPr lang="es-SV">
                    <a:noFill/>
                  </a:rPr>
                  <a:t> </a:t>
                </a:r>
              </a:p>
            </p:txBody>
          </p:sp>
        </mc:Fallback>
      </mc:AlternateContent>
      <p:pic>
        <p:nvPicPr>
          <p:cNvPr id="14" name="Imagen 13">
            <a:extLst>
              <a:ext uri="{FF2B5EF4-FFF2-40B4-BE49-F238E27FC236}">
                <a16:creationId xmlns:a16="http://schemas.microsoft.com/office/drawing/2014/main" id="{6D140057-7235-A64B-7480-058EB1562CB8}"/>
              </a:ext>
            </a:extLst>
          </p:cNvPr>
          <p:cNvPicPr>
            <a:picLocks noChangeAspect="1"/>
          </p:cNvPicPr>
          <p:nvPr/>
        </p:nvPicPr>
        <p:blipFill>
          <a:blip r:embed="rId7"/>
          <a:stretch>
            <a:fillRect/>
          </a:stretch>
        </p:blipFill>
        <p:spPr>
          <a:xfrm>
            <a:off x="348564" y="2868123"/>
            <a:ext cx="1743607" cy="335309"/>
          </a:xfrm>
          <a:prstGeom prst="rect">
            <a:avLst/>
          </a:prstGeom>
        </p:spPr>
      </p:pic>
      <p:pic>
        <p:nvPicPr>
          <p:cNvPr id="16" name="Imagen 15">
            <a:extLst>
              <a:ext uri="{FF2B5EF4-FFF2-40B4-BE49-F238E27FC236}">
                <a16:creationId xmlns:a16="http://schemas.microsoft.com/office/drawing/2014/main" id="{E679BC90-B03A-2D34-C658-C7A84B02D4E9}"/>
              </a:ext>
            </a:extLst>
          </p:cNvPr>
          <p:cNvPicPr>
            <a:picLocks noChangeAspect="1"/>
          </p:cNvPicPr>
          <p:nvPr/>
        </p:nvPicPr>
        <p:blipFill>
          <a:blip r:embed="rId8"/>
          <a:stretch>
            <a:fillRect/>
          </a:stretch>
        </p:blipFill>
        <p:spPr>
          <a:xfrm>
            <a:off x="449828" y="3249278"/>
            <a:ext cx="4548010" cy="597460"/>
          </a:xfrm>
          <a:prstGeom prst="rect">
            <a:avLst/>
          </a:prstGeom>
        </p:spPr>
      </p:pic>
      <p:pic>
        <p:nvPicPr>
          <p:cNvPr id="18" name="Imagen 17">
            <a:extLst>
              <a:ext uri="{FF2B5EF4-FFF2-40B4-BE49-F238E27FC236}">
                <a16:creationId xmlns:a16="http://schemas.microsoft.com/office/drawing/2014/main" id="{3298D9F4-6ECB-7345-1129-885B76790F2F}"/>
              </a:ext>
            </a:extLst>
          </p:cNvPr>
          <p:cNvPicPr>
            <a:picLocks noChangeAspect="1"/>
          </p:cNvPicPr>
          <p:nvPr/>
        </p:nvPicPr>
        <p:blipFill>
          <a:blip r:embed="rId9"/>
          <a:stretch>
            <a:fillRect/>
          </a:stretch>
        </p:blipFill>
        <p:spPr>
          <a:xfrm>
            <a:off x="449828" y="3870635"/>
            <a:ext cx="1054699" cy="213378"/>
          </a:xfrm>
          <a:prstGeom prst="rect">
            <a:avLst/>
          </a:prstGeom>
        </p:spPr>
      </p:pic>
      <mc:AlternateContent xmlns:mc="http://schemas.openxmlformats.org/markup-compatibility/2006" xmlns:a14="http://schemas.microsoft.com/office/drawing/2010/main">
        <mc:Choice Requires="a14">
          <p:sp>
            <p:nvSpPr>
              <p:cNvPr id="20" name="CuadroTexto 19">
                <a:extLst>
                  <a:ext uri="{FF2B5EF4-FFF2-40B4-BE49-F238E27FC236}">
                    <a16:creationId xmlns:a16="http://schemas.microsoft.com/office/drawing/2014/main" id="{2D46FC83-E6DC-1BDB-D2EB-CACC0653375D}"/>
                  </a:ext>
                </a:extLst>
              </p:cNvPr>
              <p:cNvSpPr txBox="1"/>
              <p:nvPr/>
            </p:nvSpPr>
            <p:spPr>
              <a:xfrm>
                <a:off x="348564" y="4285414"/>
                <a:ext cx="4437081" cy="37715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b) Suponiendo que no hay fricción: </a:t>
                </a:r>
                <a14:m>
                  <m:oMath xmlns:m="http://schemas.openxmlformats.org/officeDocument/2006/math">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𝜇</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=0</m:t>
                    </m:r>
                  </m:oMath>
                </a14:m>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20" name="CuadroTexto 19">
                <a:extLst>
                  <a:ext uri="{FF2B5EF4-FFF2-40B4-BE49-F238E27FC236}">
                    <a16:creationId xmlns:a16="http://schemas.microsoft.com/office/drawing/2014/main" id="{2D46FC83-E6DC-1BDB-D2EB-CACC0653375D}"/>
                  </a:ext>
                </a:extLst>
              </p:cNvPr>
              <p:cNvSpPr txBox="1">
                <a:spLocks noRot="1" noChangeAspect="1" noMove="1" noResize="1" noEditPoints="1" noAdjustHandles="1" noChangeArrowheads="1" noChangeShapeType="1" noTextEdit="1"/>
              </p:cNvSpPr>
              <p:nvPr/>
            </p:nvSpPr>
            <p:spPr>
              <a:xfrm>
                <a:off x="348564" y="4285414"/>
                <a:ext cx="4437081" cy="377155"/>
              </a:xfrm>
              <a:prstGeom prst="rect">
                <a:avLst/>
              </a:prstGeom>
              <a:blipFill>
                <a:blip r:embed="rId10"/>
                <a:stretch>
                  <a:fillRect l="-1099" t="-6452" b="-25806"/>
                </a:stretch>
              </a:blipFill>
            </p:spPr>
            <p:txBody>
              <a:bodyPr/>
              <a:lstStyle/>
              <a:p>
                <a:r>
                  <a:rPr lang="es-SV">
                    <a:noFill/>
                  </a:rPr>
                  <a:t> </a:t>
                </a:r>
              </a:p>
            </p:txBody>
          </p:sp>
        </mc:Fallback>
      </mc:AlternateContent>
      <p:pic>
        <p:nvPicPr>
          <p:cNvPr id="22" name="Imagen 21">
            <a:extLst>
              <a:ext uri="{FF2B5EF4-FFF2-40B4-BE49-F238E27FC236}">
                <a16:creationId xmlns:a16="http://schemas.microsoft.com/office/drawing/2014/main" id="{360903A7-809A-7E6C-D5A4-C7A25CDF07A0}"/>
              </a:ext>
            </a:extLst>
          </p:cNvPr>
          <p:cNvPicPr>
            <a:picLocks noChangeAspect="1"/>
          </p:cNvPicPr>
          <p:nvPr/>
        </p:nvPicPr>
        <p:blipFill>
          <a:blip r:embed="rId11"/>
          <a:stretch>
            <a:fillRect/>
          </a:stretch>
        </p:blipFill>
        <p:spPr>
          <a:xfrm>
            <a:off x="441161" y="4811660"/>
            <a:ext cx="3359187" cy="579170"/>
          </a:xfrm>
          <a:prstGeom prst="rect">
            <a:avLst/>
          </a:prstGeom>
        </p:spPr>
      </p:pic>
      <mc:AlternateContent xmlns:mc="http://schemas.openxmlformats.org/markup-compatibility/2006" xmlns:a14="http://schemas.microsoft.com/office/drawing/2010/main">
        <mc:Choice Requires="a14">
          <p:sp>
            <p:nvSpPr>
              <p:cNvPr id="24" name="CuadroTexto 23">
                <a:extLst>
                  <a:ext uri="{FF2B5EF4-FFF2-40B4-BE49-F238E27FC236}">
                    <a16:creationId xmlns:a16="http://schemas.microsoft.com/office/drawing/2014/main" id="{0ADB23A1-54D2-B6EA-2B99-10EFDF36AA45}"/>
                  </a:ext>
                </a:extLst>
              </p:cNvPr>
              <p:cNvSpPr txBox="1"/>
              <p:nvPr/>
            </p:nvSpPr>
            <p:spPr>
              <a:xfrm>
                <a:off x="348564" y="5528454"/>
                <a:ext cx="3975608" cy="681597"/>
              </a:xfrm>
              <a:prstGeom prst="rect">
                <a:avLst/>
              </a:prstGeom>
              <a:noFill/>
            </p:spPr>
            <p:txBody>
              <a:bodyPr wrap="square">
                <a:spAutoFit/>
              </a:bodyPr>
              <a:lstStyle/>
              <a:p>
                <a:pPr algn="just">
                  <a:lnSpc>
                    <a:spcPct val="107000"/>
                  </a:lnSpc>
                  <a:spcAft>
                    <a:spcPts val="800"/>
                  </a:spcAft>
                </a:pPr>
                <a14:m>
                  <m:oMath xmlns:m="http://schemas.openxmlformats.org/officeDocument/2006/math">
                    <m:r>
                      <a:rPr lang="es-SV" sz="1800" b="1" i="1" smtClean="0">
                        <a:effectLst/>
                        <a:latin typeface="Cambria Math" panose="02040503050406030204" pitchFamily="18" charset="0"/>
                        <a:ea typeface="Aptos" panose="020B0004020202020204" pitchFamily="34" charset="0"/>
                        <a:cs typeface="Times New Roman" panose="02020603050405020304" pitchFamily="18" charset="0"/>
                      </a:rPr>
                      <m:t>𝒂</m:t>
                    </m:r>
                    <m:r>
                      <a:rPr lang="es-SV" sz="1800" b="1" i="1" smtClean="0">
                        <a:effectLst/>
                        <a:latin typeface="Cambria Math" panose="02040503050406030204" pitchFamily="18" charset="0"/>
                        <a:ea typeface="Aptos" panose="020B0004020202020204" pitchFamily="34" charset="0"/>
                        <a:cs typeface="Times New Roman" panose="02020603050405020304" pitchFamily="18" charset="0"/>
                      </a:rPr>
                      <m:t>=</m:t>
                    </m:r>
                    <m:r>
                      <a:rPr lang="es-SV" sz="1800" b="1" i="1" smtClean="0">
                        <a:effectLst/>
                        <a:latin typeface="Cambria Math" panose="02040503050406030204" pitchFamily="18" charset="0"/>
                        <a:ea typeface="Aptos" panose="020B0004020202020204" pitchFamily="34" charset="0"/>
                        <a:cs typeface="Times New Roman" panose="02020603050405020304" pitchFamily="18" charset="0"/>
                      </a:rPr>
                      <m:t>𝟐</m:t>
                    </m:r>
                    <m:r>
                      <a:rPr lang="es-SV" sz="1800" b="1" i="1" smtClean="0">
                        <a:effectLst/>
                        <a:latin typeface="Cambria Math" panose="02040503050406030204" pitchFamily="18" charset="0"/>
                        <a:ea typeface="Aptos" panose="020B0004020202020204" pitchFamily="34" charset="0"/>
                        <a:cs typeface="Times New Roman" panose="02020603050405020304" pitchFamily="18" charset="0"/>
                      </a:rPr>
                      <m:t>.</m:t>
                    </m:r>
                    <m:r>
                      <a:rPr lang="es-SV" sz="1800" b="1" i="1" smtClean="0">
                        <a:effectLst/>
                        <a:latin typeface="Cambria Math" panose="02040503050406030204" pitchFamily="18" charset="0"/>
                        <a:ea typeface="Aptos" panose="020B0004020202020204" pitchFamily="34" charset="0"/>
                        <a:cs typeface="Times New Roman" panose="02020603050405020304" pitchFamily="18" charset="0"/>
                      </a:rPr>
                      <m:t>𝟓</m:t>
                    </m:r>
                    <m:r>
                      <a:rPr lang="es-SV" sz="1800" b="1" i="1" smtClean="0">
                        <a:effectLst/>
                        <a:latin typeface="Cambria Math" panose="02040503050406030204" pitchFamily="18" charset="0"/>
                        <a:ea typeface="Aptos" panose="020B0004020202020204" pitchFamily="34" charset="0"/>
                        <a:cs typeface="Times New Roman" panose="02020603050405020304" pitchFamily="18" charset="0"/>
                      </a:rPr>
                      <m:t> </m:t>
                    </m:r>
                    <m:r>
                      <a:rPr lang="es-SV" sz="1800" b="1" i="1" smtClean="0">
                        <a:effectLst/>
                        <a:latin typeface="Cambria Math" panose="02040503050406030204" pitchFamily="18" charset="0"/>
                        <a:ea typeface="Aptos" panose="020B0004020202020204" pitchFamily="34" charset="0"/>
                        <a:cs typeface="Times New Roman" panose="02020603050405020304" pitchFamily="18" charset="0"/>
                      </a:rPr>
                      <m:t>𝒎</m:t>
                    </m:r>
                    <m:r>
                      <a:rPr lang="es-SV" sz="1800" b="1" i="1" smtClean="0">
                        <a:effectLst/>
                        <a:latin typeface="Cambria Math" panose="02040503050406030204" pitchFamily="18" charset="0"/>
                        <a:ea typeface="Aptos" panose="020B0004020202020204" pitchFamily="34" charset="0"/>
                        <a:cs typeface="Times New Roman" panose="02020603050405020304" pitchFamily="18" charset="0"/>
                      </a:rPr>
                      <m:t>/</m:t>
                    </m:r>
                    <m:sSup>
                      <m:sSupPr>
                        <m:ctrlPr>
                          <a:rPr lang="es-SV" sz="1800" b="1" i="1">
                            <a:effectLst/>
                            <a:latin typeface="Cambria Math" panose="02040503050406030204" pitchFamily="18" charset="0"/>
                            <a:ea typeface="Aptos" panose="020B0004020202020204" pitchFamily="34" charset="0"/>
                            <a:cs typeface="Times New Roman" panose="02020603050405020304" pitchFamily="18" charset="0"/>
                          </a:rPr>
                        </m:ctrlPr>
                      </m:sSupPr>
                      <m:e>
                        <m:r>
                          <a:rPr lang="es-SV" sz="1800" b="1" i="1">
                            <a:effectLst/>
                            <a:latin typeface="Cambria Math" panose="02040503050406030204" pitchFamily="18" charset="0"/>
                            <a:ea typeface="Aptos" panose="020B0004020202020204" pitchFamily="34" charset="0"/>
                            <a:cs typeface="Times New Roman" panose="02020603050405020304" pitchFamily="18" charset="0"/>
                          </a:rPr>
                          <m:t>𝒔</m:t>
                        </m:r>
                      </m:e>
                      <m:sup>
                        <m:r>
                          <a:rPr lang="es-SV" sz="1800" b="1" i="1">
                            <a:effectLst/>
                            <a:latin typeface="Cambria Math" panose="02040503050406030204" pitchFamily="18" charset="0"/>
                            <a:ea typeface="Aptos" panose="020B0004020202020204" pitchFamily="34" charset="0"/>
                            <a:cs typeface="Times New Roman" panose="02020603050405020304" pitchFamily="18" charset="0"/>
                          </a:rPr>
                          <m:t>𝟐</m:t>
                        </m:r>
                      </m:sup>
                    </m:sSup>
                  </m:oMath>
                </a14:m>
                <a:r>
                  <a:rPr lang="es-SV" sz="1800" dirty="0">
                    <a:effectLst/>
                    <a:latin typeface="Aptos" panose="020B0004020202020204" pitchFamily="34" charset="0"/>
                    <a:ea typeface="Times New Roman" panose="02020603050405020304" pitchFamily="18" charset="0"/>
                    <a:cs typeface="Times New Roman" panose="02020603050405020304" pitchFamily="18" charset="0"/>
                  </a:rPr>
                  <a:t>  (naturalmente aumenta porque ya no hay fricción)</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24" name="CuadroTexto 23">
                <a:extLst>
                  <a:ext uri="{FF2B5EF4-FFF2-40B4-BE49-F238E27FC236}">
                    <a16:creationId xmlns:a16="http://schemas.microsoft.com/office/drawing/2014/main" id="{0ADB23A1-54D2-B6EA-2B99-10EFDF36AA45}"/>
                  </a:ext>
                </a:extLst>
              </p:cNvPr>
              <p:cNvSpPr txBox="1">
                <a:spLocks noRot="1" noChangeAspect="1" noMove="1" noResize="1" noEditPoints="1" noAdjustHandles="1" noChangeArrowheads="1" noChangeShapeType="1" noTextEdit="1"/>
              </p:cNvSpPr>
              <p:nvPr/>
            </p:nvSpPr>
            <p:spPr>
              <a:xfrm>
                <a:off x="348564" y="5528454"/>
                <a:ext cx="3975608" cy="681597"/>
              </a:xfrm>
              <a:prstGeom prst="rect">
                <a:avLst/>
              </a:prstGeom>
              <a:blipFill>
                <a:blip r:embed="rId12"/>
                <a:stretch>
                  <a:fillRect l="-1227" t="-2679" r="-1380" b="-13393"/>
                </a:stretch>
              </a:blipFill>
            </p:spPr>
            <p:txBody>
              <a:bodyPr/>
              <a:lstStyle/>
              <a:p>
                <a:r>
                  <a:rPr lang="es-SV">
                    <a:noFill/>
                  </a:rPr>
                  <a:t> </a:t>
                </a:r>
              </a:p>
            </p:txBody>
          </p:sp>
        </mc:Fallback>
      </mc:AlternateContent>
      <p:sp>
        <p:nvSpPr>
          <p:cNvPr id="26" name="CuadroTexto 25">
            <a:extLst>
              <a:ext uri="{FF2B5EF4-FFF2-40B4-BE49-F238E27FC236}">
                <a16:creationId xmlns:a16="http://schemas.microsoft.com/office/drawing/2014/main" id="{738D96FE-2CAA-C3CA-A3DC-9B8E0013471E}"/>
              </a:ext>
            </a:extLst>
          </p:cNvPr>
          <p:cNvSpPr txBox="1"/>
          <p:nvPr/>
        </p:nvSpPr>
        <p:spPr>
          <a:xfrm>
            <a:off x="6883637" y="634240"/>
            <a:ext cx="4007977" cy="126765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Pero ¿que creemos que pasará con las tensiones si la fricción desaparece?, ¿aumenta o disminuye? Piensa y da una respuesta.</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28" name="Imagen 27">
            <a:extLst>
              <a:ext uri="{FF2B5EF4-FFF2-40B4-BE49-F238E27FC236}">
                <a16:creationId xmlns:a16="http://schemas.microsoft.com/office/drawing/2014/main" id="{CA1B886A-52CD-6F23-37E5-10C469AEDBB4}"/>
              </a:ext>
            </a:extLst>
          </p:cNvPr>
          <p:cNvPicPr>
            <a:picLocks noChangeAspect="1"/>
          </p:cNvPicPr>
          <p:nvPr/>
        </p:nvPicPr>
        <p:blipFill>
          <a:blip r:embed="rId13"/>
          <a:stretch>
            <a:fillRect/>
          </a:stretch>
        </p:blipFill>
        <p:spPr>
          <a:xfrm>
            <a:off x="6832362" y="2106477"/>
            <a:ext cx="1140051" cy="493819"/>
          </a:xfrm>
          <a:prstGeom prst="rect">
            <a:avLst/>
          </a:prstGeom>
        </p:spPr>
      </p:pic>
      <p:pic>
        <p:nvPicPr>
          <p:cNvPr id="30" name="Imagen 29">
            <a:extLst>
              <a:ext uri="{FF2B5EF4-FFF2-40B4-BE49-F238E27FC236}">
                <a16:creationId xmlns:a16="http://schemas.microsoft.com/office/drawing/2014/main" id="{B0C184E8-C540-83D6-1512-3602DCD8D940}"/>
              </a:ext>
            </a:extLst>
          </p:cNvPr>
          <p:cNvPicPr>
            <a:picLocks noChangeAspect="1"/>
          </p:cNvPicPr>
          <p:nvPr/>
        </p:nvPicPr>
        <p:blipFill>
          <a:blip r:embed="rId14"/>
          <a:stretch>
            <a:fillRect/>
          </a:stretch>
        </p:blipFill>
        <p:spPr>
          <a:xfrm>
            <a:off x="6670234" y="2775027"/>
            <a:ext cx="4115157" cy="597460"/>
          </a:xfrm>
          <a:prstGeom prst="rect">
            <a:avLst/>
          </a:prstGeom>
        </p:spPr>
      </p:pic>
      <p:pic>
        <p:nvPicPr>
          <p:cNvPr id="32" name="Imagen 31">
            <a:extLst>
              <a:ext uri="{FF2B5EF4-FFF2-40B4-BE49-F238E27FC236}">
                <a16:creationId xmlns:a16="http://schemas.microsoft.com/office/drawing/2014/main" id="{64CBE4D2-D5BC-D4DC-5460-326011B2E5DC}"/>
              </a:ext>
            </a:extLst>
          </p:cNvPr>
          <p:cNvPicPr>
            <a:picLocks noChangeAspect="1"/>
          </p:cNvPicPr>
          <p:nvPr/>
        </p:nvPicPr>
        <p:blipFill>
          <a:blip r:embed="rId15"/>
          <a:stretch>
            <a:fillRect/>
          </a:stretch>
        </p:blipFill>
        <p:spPr>
          <a:xfrm>
            <a:off x="6670234" y="3594979"/>
            <a:ext cx="1005927" cy="213378"/>
          </a:xfrm>
          <a:prstGeom prst="rect">
            <a:avLst/>
          </a:prstGeom>
        </p:spPr>
      </p:pic>
      <p:pic>
        <p:nvPicPr>
          <p:cNvPr id="34" name="Imagen 33">
            <a:extLst>
              <a:ext uri="{FF2B5EF4-FFF2-40B4-BE49-F238E27FC236}">
                <a16:creationId xmlns:a16="http://schemas.microsoft.com/office/drawing/2014/main" id="{34AEAF14-9D41-DE5A-FD9A-C792F87ADBE8}"/>
              </a:ext>
            </a:extLst>
          </p:cNvPr>
          <p:cNvPicPr>
            <a:picLocks noChangeAspect="1"/>
          </p:cNvPicPr>
          <p:nvPr/>
        </p:nvPicPr>
        <p:blipFill>
          <a:blip r:embed="rId16"/>
          <a:stretch>
            <a:fillRect/>
          </a:stretch>
        </p:blipFill>
        <p:spPr>
          <a:xfrm>
            <a:off x="6670234" y="4082973"/>
            <a:ext cx="5602710" cy="384081"/>
          </a:xfrm>
          <a:prstGeom prst="rect">
            <a:avLst/>
          </a:prstGeom>
        </p:spPr>
      </p:pic>
      <p:pic>
        <p:nvPicPr>
          <p:cNvPr id="36" name="Imagen 35">
            <a:extLst>
              <a:ext uri="{FF2B5EF4-FFF2-40B4-BE49-F238E27FC236}">
                <a16:creationId xmlns:a16="http://schemas.microsoft.com/office/drawing/2014/main" id="{CA0FCA14-6C91-16EC-7363-4143DF120C41}"/>
              </a:ext>
            </a:extLst>
          </p:cNvPr>
          <p:cNvPicPr>
            <a:picLocks noChangeAspect="1"/>
          </p:cNvPicPr>
          <p:nvPr/>
        </p:nvPicPr>
        <p:blipFill>
          <a:blip r:embed="rId17"/>
          <a:stretch>
            <a:fillRect/>
          </a:stretch>
        </p:blipFill>
        <p:spPr>
          <a:xfrm>
            <a:off x="6749168" y="4674685"/>
            <a:ext cx="1018120" cy="213378"/>
          </a:xfrm>
          <a:prstGeom prst="rect">
            <a:avLst/>
          </a:prstGeom>
        </p:spPr>
      </p:pic>
    </p:spTree>
    <p:extLst>
      <p:ext uri="{BB962C8B-B14F-4D97-AF65-F5344CB8AC3E}">
        <p14:creationId xmlns:p14="http://schemas.microsoft.com/office/powerpoint/2010/main" val="369357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P spid="20" grpId="0"/>
      <p:bldP spid="24"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0" y="0"/>
            <a:ext cx="12187719" cy="6858000"/>
          </a:xfrm>
          <a:prstGeom prst="rect">
            <a:avLst/>
          </a:prstGeom>
        </p:spPr>
      </p:pic>
      <p:pic>
        <p:nvPicPr>
          <p:cNvPr id="3" name="Imagen 2" descr="Gráfico, Gráfico de líneas&#10;&#10;Descripción generada automáticamente">
            <a:extLst>
              <a:ext uri="{FF2B5EF4-FFF2-40B4-BE49-F238E27FC236}">
                <a16:creationId xmlns:a16="http://schemas.microsoft.com/office/drawing/2014/main" id="{8058FE85-C7ED-7373-E948-F2D1A7F199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258" y="686561"/>
            <a:ext cx="4610743" cy="3086531"/>
          </a:xfrm>
          <a:prstGeom prst="rect">
            <a:avLst/>
          </a:prstGeom>
        </p:spPr>
      </p:pic>
      <p:sp>
        <p:nvSpPr>
          <p:cNvPr id="5" name="CuadroTexto 4">
            <a:extLst>
              <a:ext uri="{FF2B5EF4-FFF2-40B4-BE49-F238E27FC236}">
                <a16:creationId xmlns:a16="http://schemas.microsoft.com/office/drawing/2014/main" id="{3A637A82-24AB-1A4D-4060-3E6FD0DB335A}"/>
              </a:ext>
            </a:extLst>
          </p:cNvPr>
          <p:cNvSpPr txBox="1"/>
          <p:nvPr/>
        </p:nvSpPr>
        <p:spPr>
          <a:xfrm>
            <a:off x="409205" y="4082565"/>
            <a:ext cx="10905426" cy="2156744"/>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En el gráfico se muestran dos etapas, la primera antes del movimiento donde se observa que a medida aumenta la Fuerza F aplicada, la fuerza de rozamiento también va aumentando de manera proporcional. A esa fuerza que aparece en la superficie de contacto, en contraposición a la fuerza F que se está aplicando, antes del movimiento se le llama “fuerza de fricción estática”. La fuerza de fricción estática va aumentando a medida que la fuerza F se incrementa, hasta justo antes de iniciar el movimiento; en ese momento se ha logrado alcanzar la mayor fuerza de fricción. A esta fuerza le llamaremos fuerza de fricción estática máxima y la representaremos por </a:t>
            </a:r>
            <a:r>
              <a:rPr lang="es-SV" sz="1800" dirty="0" err="1">
                <a:effectLst/>
                <a:latin typeface="Aptos" panose="020B0004020202020204" pitchFamily="34" charset="0"/>
                <a:ea typeface="Aptos" panose="020B0004020202020204" pitchFamily="34" charset="0"/>
                <a:cs typeface="Times New Roman" panose="02020603050405020304" pitchFamily="18" charset="0"/>
              </a:rPr>
              <a:t>ff</a:t>
            </a:r>
            <a:r>
              <a:rPr lang="es-SV" sz="1800" baseline="-25000" dirty="0" err="1">
                <a:effectLst/>
                <a:latin typeface="Aptos" panose="020B0004020202020204" pitchFamily="34" charset="0"/>
                <a:ea typeface="Aptos" panose="020B0004020202020204" pitchFamily="34" charset="0"/>
                <a:cs typeface="Times New Roman" panose="02020603050405020304" pitchFamily="18" charset="0"/>
              </a:rPr>
              <a:t>e</a:t>
            </a:r>
            <a:r>
              <a:rPr lang="es-SV" sz="1800" dirty="0">
                <a:effectLst/>
                <a:latin typeface="Aptos" panose="020B0004020202020204" pitchFamily="34" charset="0"/>
                <a:ea typeface="Aptos" panose="020B0004020202020204" pitchFamily="34" charset="0"/>
                <a:cs typeface="Times New Roman" panose="02020603050405020304" pitchFamily="18" charset="0"/>
              </a:rPr>
              <a:t>. </a:t>
            </a:r>
          </a:p>
        </p:txBody>
      </p:sp>
    </p:spTree>
    <p:extLst>
      <p:ext uri="{BB962C8B-B14F-4D97-AF65-F5344CB8AC3E}">
        <p14:creationId xmlns:p14="http://schemas.microsoft.com/office/powerpoint/2010/main" val="28200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61326D-021A-9BB0-ABF2-A6EDCF3998E9}"/>
            </a:ext>
          </a:extLst>
        </p:cNvPr>
        <p:cNvGrpSpPr/>
        <p:nvPr/>
      </p:nvGrpSpPr>
      <p:grpSpPr>
        <a:xfrm>
          <a:off x="0" y="0"/>
          <a:ext cx="0" cy="0"/>
          <a:chOff x="0" y="0"/>
          <a:chExt cx="0" cy="0"/>
        </a:xfrm>
      </p:grpSpPr>
      <p:pic>
        <p:nvPicPr>
          <p:cNvPr id="7" name="Imagen 6">
            <a:extLst>
              <a:ext uri="{FF2B5EF4-FFF2-40B4-BE49-F238E27FC236}">
                <a16:creationId xmlns:a16="http://schemas.microsoft.com/office/drawing/2014/main" id="{3F6B9FDE-B2FB-C8AC-607C-DC7F70E6093E}"/>
              </a:ext>
            </a:extLst>
          </p:cNvPr>
          <p:cNvPicPr>
            <a:picLocks noChangeAspect="1"/>
          </p:cNvPicPr>
          <p:nvPr/>
        </p:nvPicPr>
        <p:blipFill>
          <a:blip r:embed="rId2"/>
          <a:stretch>
            <a:fillRect/>
          </a:stretch>
        </p:blipFill>
        <p:spPr>
          <a:xfrm>
            <a:off x="0" y="0"/>
            <a:ext cx="12187719" cy="6858000"/>
          </a:xfrm>
          <a:prstGeom prst="rect">
            <a:avLst/>
          </a:prstGeom>
        </p:spPr>
      </p:pic>
      <p:sp>
        <p:nvSpPr>
          <p:cNvPr id="3" name="CuadroTexto 2">
            <a:extLst>
              <a:ext uri="{FF2B5EF4-FFF2-40B4-BE49-F238E27FC236}">
                <a16:creationId xmlns:a16="http://schemas.microsoft.com/office/drawing/2014/main" id="{FDE45A35-63BC-A3F2-C993-76F8F6271F84}"/>
              </a:ext>
            </a:extLst>
          </p:cNvPr>
          <p:cNvSpPr txBox="1"/>
          <p:nvPr/>
        </p:nvSpPr>
        <p:spPr>
          <a:xfrm>
            <a:off x="98984" y="703866"/>
            <a:ext cx="11989750" cy="5242654"/>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A partir del momento que se inicia el movimiento, la oposición o resistencia (fricción o rozamiento) disminuye considerablemente (cuando se intenta empujar un objeto pesado cuesta moverlo; pero cuando se ha movido, requiere de menos esfuerzo para mantenerlo en movimiento). Esa fuerza de rozamiento que se ha reducido, cuando el objeto ya se mueve se llama “fuerza de fricción cinética”. </a:t>
            </a:r>
          </a:p>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Por lo tanto la fuerza de fricción estática máxima (</a:t>
            </a:r>
            <a:r>
              <a:rPr lang="es-SV" sz="1800" dirty="0" err="1">
                <a:effectLst/>
                <a:latin typeface="Aptos" panose="020B0004020202020204" pitchFamily="34" charset="0"/>
                <a:ea typeface="Aptos" panose="020B0004020202020204" pitchFamily="34" charset="0"/>
                <a:cs typeface="Times New Roman" panose="02020603050405020304" pitchFamily="18" charset="0"/>
              </a:rPr>
              <a:t>ff</a:t>
            </a:r>
            <a:r>
              <a:rPr lang="es-SV" sz="1800" baseline="-25000" dirty="0" err="1">
                <a:effectLst/>
                <a:latin typeface="Aptos" panose="020B0004020202020204" pitchFamily="34" charset="0"/>
                <a:ea typeface="Aptos" panose="020B0004020202020204" pitchFamily="34" charset="0"/>
                <a:cs typeface="Times New Roman" panose="02020603050405020304" pitchFamily="18" charset="0"/>
              </a:rPr>
              <a:t>e</a:t>
            </a:r>
            <a:r>
              <a:rPr lang="es-SV" sz="1800" dirty="0">
                <a:effectLst/>
                <a:latin typeface="Aptos" panose="020B0004020202020204" pitchFamily="34" charset="0"/>
                <a:ea typeface="Aptos" panose="020B0004020202020204" pitchFamily="34" charset="0"/>
                <a:cs typeface="Times New Roman" panose="02020603050405020304" pitchFamily="18" charset="0"/>
              </a:rPr>
              <a:t> ), siempre será mayor que la fuerza de fricción cinética (</a:t>
            </a:r>
            <a:r>
              <a:rPr lang="es-SV" sz="1800" dirty="0" err="1">
                <a:effectLst/>
                <a:latin typeface="Aptos" panose="020B0004020202020204" pitchFamily="34" charset="0"/>
                <a:ea typeface="Aptos" panose="020B0004020202020204" pitchFamily="34" charset="0"/>
                <a:cs typeface="Times New Roman" panose="02020603050405020304" pitchFamily="18" charset="0"/>
              </a:rPr>
              <a:t>ff</a:t>
            </a:r>
            <a:r>
              <a:rPr lang="es-SV" sz="1800" baseline="-25000" dirty="0" err="1">
                <a:effectLst/>
                <a:latin typeface="Aptos" panose="020B0004020202020204" pitchFamily="34" charset="0"/>
                <a:ea typeface="Aptos" panose="020B0004020202020204" pitchFamily="34" charset="0"/>
                <a:cs typeface="Times New Roman" panose="02020603050405020304" pitchFamily="18" charset="0"/>
              </a:rPr>
              <a:t>e</a:t>
            </a:r>
            <a:r>
              <a:rPr lang="es-SV" sz="1800" dirty="0">
                <a:effectLst/>
                <a:latin typeface="Aptos" panose="020B0004020202020204" pitchFamily="34" charset="0"/>
                <a:ea typeface="Aptos" panose="020B0004020202020204" pitchFamily="34" charset="0"/>
                <a:cs typeface="Times New Roman" panose="02020603050405020304" pitchFamily="18" charset="0"/>
              </a:rPr>
              <a:t> ).</a:t>
            </a:r>
          </a:p>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La fuerza de rozamiento es directamente proporcional a la fuerza de contacto entre el objeto y la superficie (fuerza normal N), y a las características de rugosidad de la superficie (que representaremos por un valor </a:t>
            </a:r>
            <a:r>
              <a:rPr lang="es-SV" sz="1800" dirty="0">
                <a:effectLst/>
                <a:latin typeface="Aptos" panose="020B0004020202020204" pitchFamily="34" charset="0"/>
                <a:ea typeface="Aptos" panose="020B0004020202020204" pitchFamily="34" charset="0"/>
                <a:cs typeface="Times New Roman" panose="02020603050405020304" pitchFamily="18" charset="0"/>
                <a:sym typeface="Symbol" panose="05050102010706020507" pitchFamily="18" charset="2"/>
              </a:rPr>
              <a:t></a:t>
            </a:r>
            <a:r>
              <a:rPr lang="es-SV" sz="1800" dirty="0">
                <a:effectLst/>
                <a:latin typeface="Aptos" panose="020B0004020202020204" pitchFamily="34" charset="0"/>
                <a:ea typeface="Aptos" panose="020B0004020202020204" pitchFamily="34" charset="0"/>
                <a:cs typeface="Times New Roman" panose="02020603050405020304" pitchFamily="18" charset="0"/>
              </a:rPr>
              <a:t> ).</a:t>
            </a:r>
          </a:p>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sym typeface="Symbol" panose="05050102010706020507" pitchFamily="18" charset="2"/>
              </a:rPr>
              <a:t></a:t>
            </a:r>
            <a:r>
              <a:rPr lang="es-SV" sz="1800" dirty="0">
                <a:effectLst/>
                <a:latin typeface="Aptos" panose="020B0004020202020204" pitchFamily="34" charset="0"/>
                <a:ea typeface="Aptos" panose="020B0004020202020204" pitchFamily="34" charset="0"/>
                <a:cs typeface="Times New Roman" panose="02020603050405020304" pitchFamily="18" charset="0"/>
              </a:rPr>
              <a:t> es entonces el coeficiente de rozamiento asociada a la rugosidad de la superficie; por lo tanto, identificaremos un </a:t>
            </a:r>
            <a:r>
              <a:rPr lang="es-SV" sz="1800" dirty="0">
                <a:effectLst/>
                <a:latin typeface="Aptos" panose="020B0004020202020204" pitchFamily="34" charset="0"/>
                <a:ea typeface="Aptos" panose="020B0004020202020204" pitchFamily="34" charset="0"/>
                <a:cs typeface="Times New Roman" panose="02020603050405020304" pitchFamily="18" charset="0"/>
                <a:sym typeface="Symbol" panose="05050102010706020507" pitchFamily="18" charset="2"/>
              </a:rPr>
              <a:t></a:t>
            </a:r>
            <a:r>
              <a:rPr lang="es-SV" sz="1800" baseline="-25000" dirty="0">
                <a:effectLst/>
                <a:latin typeface="Aptos" panose="020B0004020202020204" pitchFamily="34" charset="0"/>
                <a:ea typeface="Aptos" panose="020B0004020202020204" pitchFamily="34" charset="0"/>
                <a:cs typeface="Times New Roman" panose="02020603050405020304" pitchFamily="18" charset="0"/>
              </a:rPr>
              <a:t>e</a:t>
            </a:r>
            <a:r>
              <a:rPr lang="es-SV" sz="1800" dirty="0">
                <a:effectLst/>
                <a:latin typeface="Aptos" panose="020B0004020202020204" pitchFamily="34" charset="0"/>
                <a:ea typeface="Aptos" panose="020B0004020202020204" pitchFamily="34" charset="0"/>
                <a:cs typeface="Times New Roman" panose="02020603050405020304" pitchFamily="18" charset="0"/>
              </a:rPr>
              <a:t> cuando el objeto aun no se mueve, pero ha alcanzado su valor máximo de fuerza de fricción (está a punto de moverse), y otro </a:t>
            </a:r>
            <a:r>
              <a:rPr lang="es-SV" sz="1800" dirty="0">
                <a:effectLst/>
                <a:latin typeface="Aptos" panose="020B0004020202020204" pitchFamily="34" charset="0"/>
                <a:ea typeface="Aptos" panose="020B0004020202020204" pitchFamily="34" charset="0"/>
                <a:cs typeface="Times New Roman" panose="02020603050405020304" pitchFamily="18" charset="0"/>
                <a:sym typeface="Symbol" panose="05050102010706020507" pitchFamily="18" charset="2"/>
              </a:rPr>
              <a:t></a:t>
            </a:r>
            <a:r>
              <a:rPr lang="es-SV" sz="1800" baseline="-25000" dirty="0">
                <a:effectLst/>
                <a:latin typeface="Aptos" panose="020B0004020202020204" pitchFamily="34" charset="0"/>
                <a:ea typeface="Aptos" panose="020B0004020202020204" pitchFamily="34" charset="0"/>
                <a:cs typeface="Times New Roman" panose="02020603050405020304" pitchFamily="18" charset="0"/>
              </a:rPr>
              <a:t>k</a:t>
            </a:r>
            <a:r>
              <a:rPr lang="es-SV" sz="1800" dirty="0">
                <a:effectLst/>
                <a:latin typeface="Aptos" panose="020B0004020202020204" pitchFamily="34" charset="0"/>
                <a:ea typeface="Aptos" panose="020B0004020202020204" pitchFamily="34" charset="0"/>
                <a:cs typeface="Times New Roman" panose="02020603050405020304" pitchFamily="18" charset="0"/>
              </a:rPr>
              <a:t> cuando el objeto ya se mueve.</a:t>
            </a:r>
          </a:p>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Diremos entonces que </a:t>
            </a:r>
            <a:r>
              <a:rPr lang="es-SV" sz="1800" dirty="0">
                <a:effectLst/>
                <a:latin typeface="Aptos" panose="020B0004020202020204" pitchFamily="34" charset="0"/>
                <a:ea typeface="Aptos" panose="020B0004020202020204" pitchFamily="34" charset="0"/>
                <a:cs typeface="Times New Roman" panose="02020603050405020304" pitchFamily="18" charset="0"/>
                <a:sym typeface="Symbol" panose="05050102010706020507" pitchFamily="18" charset="2"/>
              </a:rPr>
              <a:t></a:t>
            </a:r>
            <a:r>
              <a:rPr lang="es-SV" sz="1800" baseline="-25000" dirty="0">
                <a:effectLst/>
                <a:latin typeface="Aptos" panose="020B0004020202020204" pitchFamily="34" charset="0"/>
                <a:ea typeface="Aptos" panose="020B0004020202020204" pitchFamily="34" charset="0"/>
                <a:cs typeface="Times New Roman" panose="02020603050405020304" pitchFamily="18" charset="0"/>
              </a:rPr>
              <a:t>e </a:t>
            </a:r>
            <a:r>
              <a:rPr lang="es-SV" sz="1800" dirty="0">
                <a:effectLst/>
                <a:latin typeface="Aptos" panose="020B0004020202020204" pitchFamily="34" charset="0"/>
                <a:ea typeface="Aptos" panose="020B0004020202020204" pitchFamily="34" charset="0"/>
                <a:cs typeface="Times New Roman" panose="02020603050405020304" pitchFamily="18" charset="0"/>
              </a:rPr>
              <a:t>&gt;</a:t>
            </a:r>
            <a:r>
              <a:rPr lang="es-SV" sz="1800" dirty="0">
                <a:effectLst/>
                <a:latin typeface="Aptos" panose="020B0004020202020204" pitchFamily="34" charset="0"/>
                <a:ea typeface="Aptos" panose="020B0004020202020204" pitchFamily="34" charset="0"/>
                <a:cs typeface="Times New Roman" panose="02020603050405020304" pitchFamily="18" charset="0"/>
                <a:sym typeface="Symbol" panose="05050102010706020507" pitchFamily="18" charset="2"/>
              </a:rPr>
              <a:t></a:t>
            </a:r>
            <a:r>
              <a:rPr lang="es-SV" sz="1800" baseline="-25000" dirty="0">
                <a:effectLst/>
                <a:latin typeface="Aptos" panose="020B0004020202020204" pitchFamily="34" charset="0"/>
                <a:ea typeface="Aptos" panose="020B0004020202020204" pitchFamily="34" charset="0"/>
                <a:cs typeface="Times New Roman" panose="02020603050405020304" pitchFamily="18" charset="0"/>
              </a:rPr>
              <a:t>e</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Entonces podremos concluir que </a:t>
            </a:r>
            <a:r>
              <a:rPr lang="es-SV" sz="1800" dirty="0" err="1">
                <a:effectLst/>
                <a:latin typeface="Aptos" panose="020B0004020202020204" pitchFamily="34" charset="0"/>
                <a:ea typeface="Aptos" panose="020B0004020202020204" pitchFamily="34" charset="0"/>
                <a:cs typeface="Times New Roman" panose="02020603050405020304" pitchFamily="18" charset="0"/>
              </a:rPr>
              <a:t>ff</a:t>
            </a:r>
            <a:r>
              <a:rPr lang="es-SV" sz="1800" baseline="-25000" dirty="0" err="1">
                <a:effectLst/>
                <a:latin typeface="Aptos" panose="020B0004020202020204" pitchFamily="34" charset="0"/>
                <a:ea typeface="Aptos" panose="020B0004020202020204" pitchFamily="34" charset="0"/>
                <a:cs typeface="Times New Roman" panose="02020603050405020304" pitchFamily="18" charset="0"/>
              </a:rPr>
              <a:t>e</a:t>
            </a:r>
            <a:r>
              <a:rPr lang="es-SV" sz="1800" baseline="-25000" dirty="0">
                <a:effectLst/>
                <a:latin typeface="Aptos" panose="020B0004020202020204" pitchFamily="34" charset="0"/>
                <a:ea typeface="Aptos" panose="020B0004020202020204" pitchFamily="34" charset="0"/>
                <a:cs typeface="Times New Roman" panose="02020603050405020304" pitchFamily="18" charset="0"/>
              </a:rPr>
              <a:t> </a:t>
            </a:r>
            <a:r>
              <a:rPr lang="es-SV" sz="1800" dirty="0">
                <a:effectLst/>
                <a:latin typeface="Aptos" panose="020B0004020202020204" pitchFamily="34" charset="0"/>
                <a:ea typeface="Aptos" panose="020B0004020202020204" pitchFamily="34" charset="0"/>
                <a:cs typeface="Times New Roman" panose="02020603050405020304" pitchFamily="18" charset="0"/>
              </a:rPr>
              <a:t>&gt;</a:t>
            </a:r>
            <a:r>
              <a:rPr lang="es-SV" sz="1800" dirty="0" err="1">
                <a:effectLst/>
                <a:latin typeface="Aptos" panose="020B0004020202020204" pitchFamily="34" charset="0"/>
                <a:ea typeface="Aptos" panose="020B0004020202020204" pitchFamily="34" charset="0"/>
                <a:cs typeface="Times New Roman" panose="02020603050405020304" pitchFamily="18" charset="0"/>
              </a:rPr>
              <a:t>ff</a:t>
            </a:r>
            <a:r>
              <a:rPr lang="es-SV" sz="1800" baseline="-25000" dirty="0" err="1">
                <a:effectLst/>
                <a:latin typeface="Aptos" panose="020B0004020202020204" pitchFamily="34" charset="0"/>
                <a:ea typeface="Aptos" panose="020B0004020202020204" pitchFamily="34" charset="0"/>
                <a:cs typeface="Times New Roman" panose="02020603050405020304" pitchFamily="18" charset="0"/>
              </a:rPr>
              <a:t>k</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Entonces, como la fuerza de rozamiento es proporcional a la fuerza de contacto (N) y a las características de rugosidad de la superficie (</a:t>
            </a:r>
            <a:r>
              <a:rPr lang="es-SV" sz="1800" dirty="0">
                <a:effectLst/>
                <a:latin typeface="Aptos" panose="020B0004020202020204" pitchFamily="34" charset="0"/>
                <a:ea typeface="Aptos" panose="020B0004020202020204" pitchFamily="34" charset="0"/>
                <a:cs typeface="Times New Roman" panose="02020603050405020304" pitchFamily="18" charset="0"/>
                <a:sym typeface="Symbol" panose="05050102010706020507" pitchFamily="18" charset="2"/>
              </a:rPr>
              <a:t></a:t>
            </a:r>
            <a:r>
              <a:rPr lang="es-SV" sz="1800" dirty="0">
                <a:effectLst/>
                <a:latin typeface="Aptos" panose="020B0004020202020204" pitchFamily="34" charset="0"/>
                <a:ea typeface="Aptos" panose="020B0004020202020204" pitchFamily="34" charset="0"/>
                <a:cs typeface="Times New Roman" panose="02020603050405020304" pitchFamily="18" charset="0"/>
              </a:rPr>
              <a:t>), entonces </a:t>
            </a:r>
            <a:r>
              <a:rPr lang="es-SV" sz="1800" dirty="0" err="1">
                <a:effectLst/>
                <a:latin typeface="Aptos" panose="020B0004020202020204" pitchFamily="34" charset="0"/>
                <a:ea typeface="Aptos" panose="020B0004020202020204" pitchFamily="34" charset="0"/>
                <a:cs typeface="Times New Roman" panose="02020603050405020304" pitchFamily="18" charset="0"/>
              </a:rPr>
              <a:t>ff</a:t>
            </a:r>
            <a:r>
              <a:rPr lang="es-SV" sz="1800" dirty="0">
                <a:effectLst/>
                <a:latin typeface="Aptos" panose="020B0004020202020204" pitchFamily="34" charset="0"/>
                <a:ea typeface="Aptos" panose="020B0004020202020204" pitchFamily="34" charset="0"/>
                <a:cs typeface="Times New Roman" panose="02020603050405020304" pitchFamily="18" charset="0"/>
              </a:rPr>
              <a:t> se calcularía de la siguiente manera:</a:t>
            </a:r>
          </a:p>
          <a:p>
            <a:pPr marL="449580" indent="449580" algn="just">
              <a:lnSpc>
                <a:spcPct val="107000"/>
              </a:lnSpc>
              <a:spcAft>
                <a:spcPts val="800"/>
              </a:spcAft>
            </a:pPr>
            <a:r>
              <a:rPr lang="es-SV" sz="1800" dirty="0" err="1">
                <a:effectLst/>
                <a:highlight>
                  <a:srgbClr val="00FFFF"/>
                </a:highlight>
                <a:latin typeface="Aptos" panose="020B0004020202020204" pitchFamily="34" charset="0"/>
                <a:ea typeface="Aptos" panose="020B0004020202020204" pitchFamily="34" charset="0"/>
                <a:cs typeface="Times New Roman" panose="02020603050405020304" pitchFamily="18" charset="0"/>
              </a:rPr>
              <a:t>ff</a:t>
            </a:r>
            <a:r>
              <a:rPr lang="es-SV" sz="1800" baseline="-25000" dirty="0" err="1">
                <a:effectLst/>
                <a:highlight>
                  <a:srgbClr val="00FFFF"/>
                </a:highlight>
                <a:latin typeface="Aptos" panose="020B0004020202020204" pitchFamily="34" charset="0"/>
                <a:ea typeface="Aptos" panose="020B0004020202020204" pitchFamily="34" charset="0"/>
                <a:cs typeface="Times New Roman" panose="02020603050405020304" pitchFamily="18" charset="0"/>
              </a:rPr>
              <a:t>e</a:t>
            </a:r>
            <a:r>
              <a:rPr lang="es-SV" sz="18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 = </a:t>
            </a:r>
            <a:r>
              <a:rPr lang="es-SV" sz="18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sym typeface="Symbol" panose="05050102010706020507" pitchFamily="18" charset="2"/>
              </a:rPr>
              <a:t></a:t>
            </a:r>
            <a:r>
              <a:rPr lang="es-SV" sz="1800" baseline="-250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e</a:t>
            </a:r>
            <a:r>
              <a:rPr lang="es-SV" sz="18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 N</a:t>
            </a:r>
            <a:r>
              <a:rPr lang="es-SV" sz="1800" dirty="0">
                <a:effectLst/>
                <a:latin typeface="Aptos" panose="020B0004020202020204" pitchFamily="34" charset="0"/>
                <a:ea typeface="Aptos" panose="020B0004020202020204" pitchFamily="34" charset="0"/>
                <a:cs typeface="Times New Roman" panose="02020603050405020304" pitchFamily="18" charset="0"/>
              </a:rPr>
              <a:t>        	   </a:t>
            </a:r>
            <a:r>
              <a:rPr lang="es-SV" sz="1800" dirty="0" err="1">
                <a:effectLst/>
                <a:highlight>
                  <a:srgbClr val="00FFFF"/>
                </a:highlight>
                <a:latin typeface="Aptos" panose="020B0004020202020204" pitchFamily="34" charset="0"/>
                <a:ea typeface="Aptos" panose="020B0004020202020204" pitchFamily="34" charset="0"/>
                <a:cs typeface="Times New Roman" panose="02020603050405020304" pitchFamily="18" charset="0"/>
              </a:rPr>
              <a:t>ff</a:t>
            </a:r>
            <a:r>
              <a:rPr lang="es-SV" sz="1800" baseline="-25000" dirty="0" err="1">
                <a:effectLst/>
                <a:highlight>
                  <a:srgbClr val="00FFFF"/>
                </a:highlight>
                <a:latin typeface="Aptos" panose="020B0004020202020204" pitchFamily="34" charset="0"/>
                <a:ea typeface="Aptos" panose="020B0004020202020204" pitchFamily="34" charset="0"/>
                <a:cs typeface="Times New Roman" panose="02020603050405020304" pitchFamily="18" charset="0"/>
              </a:rPr>
              <a:t>k</a:t>
            </a:r>
            <a:r>
              <a:rPr lang="es-SV" sz="18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 =</a:t>
            </a:r>
            <a:r>
              <a:rPr lang="es-SV" sz="18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sym typeface="Symbol" panose="05050102010706020507" pitchFamily="18" charset="2"/>
              </a:rPr>
              <a:t></a:t>
            </a:r>
            <a:r>
              <a:rPr lang="es-SV" sz="1800" baseline="-250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k</a:t>
            </a:r>
            <a:r>
              <a:rPr lang="es-SV" sz="18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 N</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5048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932AE3-BC1E-0622-F6EB-49D46975D229}"/>
            </a:ext>
          </a:extLst>
        </p:cNvPr>
        <p:cNvGrpSpPr/>
        <p:nvPr/>
      </p:nvGrpSpPr>
      <p:grpSpPr>
        <a:xfrm>
          <a:off x="0" y="0"/>
          <a:ext cx="0" cy="0"/>
          <a:chOff x="0" y="0"/>
          <a:chExt cx="0" cy="0"/>
        </a:xfrm>
      </p:grpSpPr>
      <p:pic>
        <p:nvPicPr>
          <p:cNvPr id="7" name="Imagen 6">
            <a:extLst>
              <a:ext uri="{FF2B5EF4-FFF2-40B4-BE49-F238E27FC236}">
                <a16:creationId xmlns:a16="http://schemas.microsoft.com/office/drawing/2014/main" id="{4B00A457-79CC-3222-5BB7-336429682235}"/>
              </a:ext>
            </a:extLst>
          </p:cNvPr>
          <p:cNvPicPr>
            <a:picLocks noChangeAspect="1"/>
          </p:cNvPicPr>
          <p:nvPr/>
        </p:nvPicPr>
        <p:blipFill>
          <a:blip r:embed="rId2"/>
          <a:stretch>
            <a:fillRect/>
          </a:stretch>
        </p:blipFill>
        <p:spPr>
          <a:xfrm>
            <a:off x="0" y="0"/>
            <a:ext cx="12187719" cy="6858000"/>
          </a:xfrm>
          <a:prstGeom prst="rect">
            <a:avLst/>
          </a:prstGeom>
        </p:spPr>
      </p:pic>
      <p:sp>
        <p:nvSpPr>
          <p:cNvPr id="3" name="CuadroTexto 2">
            <a:extLst>
              <a:ext uri="{FF2B5EF4-FFF2-40B4-BE49-F238E27FC236}">
                <a16:creationId xmlns:a16="http://schemas.microsoft.com/office/drawing/2014/main" id="{D163A30B-FD3B-87D7-089C-AB0E018587AB}"/>
              </a:ext>
            </a:extLst>
          </p:cNvPr>
          <p:cNvSpPr txBox="1"/>
          <p:nvPr/>
        </p:nvSpPr>
        <p:spPr>
          <a:xfrm>
            <a:off x="0" y="600781"/>
            <a:ext cx="11878654" cy="1759969"/>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Ejemplo 1. Un  bloque se coloca sobre un plano con fricción que se va inclinando poco a poco como se muestra en la figura. Si suponemos que el bloque logra moverse cuando el ángulo de inclinación es de 40° y en ese momento deja de seguir inclinándose, calcule:</a:t>
            </a:r>
          </a:p>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a) el coeficiente de rozamiento estático entre la superficie y el objeto.</a:t>
            </a:r>
          </a:p>
          <a:p>
            <a:r>
              <a:rPr lang="es-SV" sz="1800" dirty="0">
                <a:effectLst/>
                <a:latin typeface="Aptos" panose="020B0004020202020204" pitchFamily="34" charset="0"/>
                <a:ea typeface="Aptos" panose="020B0004020202020204" pitchFamily="34" charset="0"/>
                <a:cs typeface="Times New Roman" panose="02020603050405020304" pitchFamily="18" charset="0"/>
              </a:rPr>
              <a:t>b) si el coeficiente de fricción cinético es el 75% del estático, calcule la aceleración del bloque.</a:t>
            </a:r>
            <a:endParaRPr lang="es-SV" dirty="0"/>
          </a:p>
        </p:txBody>
      </p:sp>
      <p:pic>
        <p:nvPicPr>
          <p:cNvPr id="5" name="Imagen 4" descr="Diagrama&#10;&#10;Descripción generada automáticamente con confianza media">
            <a:extLst>
              <a:ext uri="{FF2B5EF4-FFF2-40B4-BE49-F238E27FC236}">
                <a16:creationId xmlns:a16="http://schemas.microsoft.com/office/drawing/2014/main" id="{6D65359C-535A-D01C-7B8A-365DCF4887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391" y="2515338"/>
            <a:ext cx="3134162" cy="1790950"/>
          </a:xfrm>
          <a:prstGeom prst="rect">
            <a:avLst/>
          </a:prstGeom>
        </p:spPr>
      </p:pic>
      <p:sp>
        <p:nvSpPr>
          <p:cNvPr id="8" name="CuadroTexto 7">
            <a:extLst>
              <a:ext uri="{FF2B5EF4-FFF2-40B4-BE49-F238E27FC236}">
                <a16:creationId xmlns:a16="http://schemas.microsoft.com/office/drawing/2014/main" id="{9FD6C0F4-E3FC-CBBD-DDB2-E843F27B79D9}"/>
              </a:ext>
            </a:extLst>
          </p:cNvPr>
          <p:cNvSpPr txBox="1"/>
          <p:nvPr/>
        </p:nvSpPr>
        <p:spPr>
          <a:xfrm>
            <a:off x="4793650" y="2576254"/>
            <a:ext cx="6152972" cy="971292"/>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a) Haremos un diagrama de cuerpo libre del bloque de masa m, justo un instante antes que comience a moverse (aún no se mueve):</a:t>
            </a:r>
          </a:p>
        </p:txBody>
      </p:sp>
      <p:pic>
        <p:nvPicPr>
          <p:cNvPr id="10" name="Imagen 9" descr="Diagrama&#10;&#10;Descripción generada automáticamente">
            <a:extLst>
              <a:ext uri="{FF2B5EF4-FFF2-40B4-BE49-F238E27FC236}">
                <a16:creationId xmlns:a16="http://schemas.microsoft.com/office/drawing/2014/main" id="{83ED0F15-A693-E9B6-38C2-1D60A08C01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62922" y="3906740"/>
            <a:ext cx="5611008" cy="2257740"/>
          </a:xfrm>
          <a:prstGeom prst="rect">
            <a:avLst/>
          </a:prstGeom>
        </p:spPr>
      </p:pic>
    </p:spTree>
    <p:extLst>
      <p:ext uri="{BB962C8B-B14F-4D97-AF65-F5344CB8AC3E}">
        <p14:creationId xmlns:p14="http://schemas.microsoft.com/office/powerpoint/2010/main" val="394866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8361FC-211B-4BBD-80FC-96163FE5AD77}"/>
            </a:ext>
          </a:extLst>
        </p:cNvPr>
        <p:cNvGrpSpPr/>
        <p:nvPr/>
      </p:nvGrpSpPr>
      <p:grpSpPr>
        <a:xfrm>
          <a:off x="0" y="0"/>
          <a:ext cx="0" cy="0"/>
          <a:chOff x="0" y="0"/>
          <a:chExt cx="0" cy="0"/>
        </a:xfrm>
      </p:grpSpPr>
      <p:pic>
        <p:nvPicPr>
          <p:cNvPr id="7" name="Imagen 6">
            <a:extLst>
              <a:ext uri="{FF2B5EF4-FFF2-40B4-BE49-F238E27FC236}">
                <a16:creationId xmlns:a16="http://schemas.microsoft.com/office/drawing/2014/main" id="{412A662F-785D-CEA9-B5BF-E6C2B91CCFFD}"/>
              </a:ext>
            </a:extLst>
          </p:cNvPr>
          <p:cNvPicPr>
            <a:picLocks noChangeAspect="1"/>
          </p:cNvPicPr>
          <p:nvPr/>
        </p:nvPicPr>
        <p:blipFill>
          <a:blip r:embed="rId2"/>
          <a:stretch>
            <a:fillRect/>
          </a:stretch>
        </p:blipFill>
        <p:spPr>
          <a:xfrm>
            <a:off x="4281" y="0"/>
            <a:ext cx="12187719" cy="6858000"/>
          </a:xfrm>
          <a:prstGeom prst="rect">
            <a:avLst/>
          </a:prstGeom>
        </p:spPr>
      </p:pic>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F0119B05-39B7-9C78-11A5-0C7DBA2C4DFF}"/>
                  </a:ext>
                </a:extLst>
              </p:cNvPr>
              <p:cNvSpPr txBox="1"/>
              <p:nvPr/>
            </p:nvSpPr>
            <p:spPr>
              <a:xfrm>
                <a:off x="196553" y="548644"/>
                <a:ext cx="6152972" cy="121007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Recordando también que ya habíamos deducido las componentes </a:t>
                </a:r>
                <a:r>
                  <a:rPr lang="es-SV" sz="1800" dirty="0" err="1">
                    <a:effectLst/>
                    <a:latin typeface="Aptos" panose="020B0004020202020204" pitchFamily="34" charset="0"/>
                    <a:ea typeface="Aptos" panose="020B0004020202020204" pitchFamily="34" charset="0"/>
                    <a:cs typeface="Times New Roman" panose="02020603050405020304" pitchFamily="18" charset="0"/>
                  </a:rPr>
                  <a:t>wx</a:t>
                </a:r>
                <a:r>
                  <a:rPr lang="es-SV" sz="1800" dirty="0">
                    <a:effectLst/>
                    <a:latin typeface="Aptos" panose="020B0004020202020204" pitchFamily="34" charset="0"/>
                    <a:ea typeface="Aptos" panose="020B0004020202020204" pitchFamily="34" charset="0"/>
                    <a:cs typeface="Times New Roman" panose="02020603050405020304" pitchFamily="18" charset="0"/>
                  </a:rPr>
                  <a:t>, </a:t>
                </a:r>
                <a:r>
                  <a:rPr lang="es-SV" sz="1800" dirty="0" err="1">
                    <a:effectLst/>
                    <a:latin typeface="Aptos" panose="020B0004020202020204" pitchFamily="34" charset="0"/>
                    <a:ea typeface="Aptos" panose="020B0004020202020204" pitchFamily="34" charset="0"/>
                    <a:cs typeface="Times New Roman" panose="02020603050405020304" pitchFamily="18" charset="0"/>
                  </a:rPr>
                  <a:t>wy</a:t>
                </a:r>
                <a:r>
                  <a:rPr lang="es-SV" sz="1800" dirty="0">
                    <a:effectLst/>
                    <a:latin typeface="Aptos" panose="020B0004020202020204" pitchFamily="34" charset="0"/>
                    <a:ea typeface="Aptos" panose="020B0004020202020204" pitchFamily="34" charset="0"/>
                    <a:cs typeface="Times New Roman" panose="02020603050405020304" pitchFamily="18" charset="0"/>
                  </a:rPr>
                  <a:t>:</a:t>
                </a:r>
              </a:p>
              <a:p>
                <a:pPr algn="just">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𝑤</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𝑥</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m:t>
                      </m:r>
                      <m:r>
                        <a:rPr lang="es-SV" sz="1800" i="1">
                          <a:effectLst/>
                          <a:latin typeface="Cambria Math" panose="02040503050406030204" pitchFamily="18" charset="0"/>
                          <a:ea typeface="Aptos" panose="020B0004020202020204" pitchFamily="34" charset="0"/>
                          <a:cs typeface="Times New Roman" panose="02020603050405020304" pitchFamily="18" charset="0"/>
                        </a:rPr>
                        <m:t>𝑚𝑔𝑠𝑒𝑛</m:t>
                      </m:r>
                      <m:r>
                        <a:rPr lang="es-SV" sz="1800" i="1">
                          <a:effectLst/>
                          <a:latin typeface="Cambria Math" panose="02040503050406030204" pitchFamily="18" charset="0"/>
                          <a:ea typeface="Aptos" panose="020B0004020202020204" pitchFamily="34" charset="0"/>
                          <a:cs typeface="Times New Roman" panose="02020603050405020304" pitchFamily="18" charset="0"/>
                        </a:rPr>
                        <m:t>𝜃</m:t>
                      </m:r>
                      <m:r>
                        <a:rPr lang="es-SV" sz="1800" i="1">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𝑤</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𝑦</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m:t>
                      </m:r>
                      <m:r>
                        <a:rPr lang="es-SV" sz="1800" i="1">
                          <a:effectLst/>
                          <a:latin typeface="Cambria Math" panose="02040503050406030204" pitchFamily="18" charset="0"/>
                          <a:ea typeface="Aptos" panose="020B0004020202020204" pitchFamily="34" charset="0"/>
                          <a:cs typeface="Times New Roman" panose="02020603050405020304" pitchFamily="18" charset="0"/>
                        </a:rPr>
                        <m:t>𝑚𝑔𝑐𝑜𝑠</m:t>
                      </m:r>
                      <m:r>
                        <a:rPr lang="es-SV" sz="1800" i="1">
                          <a:effectLst/>
                          <a:latin typeface="Cambria Math" panose="02040503050406030204" pitchFamily="18" charset="0"/>
                          <a:ea typeface="Aptos" panose="020B0004020202020204" pitchFamily="34" charset="0"/>
                          <a:cs typeface="Times New Roman" panose="02020603050405020304" pitchFamily="18" charset="0"/>
                        </a:rPr>
                        <m:t>𝜃</m:t>
                      </m:r>
                    </m:oMath>
                  </m:oMathPara>
                </a14:m>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5" name="CuadroTexto 4">
                <a:extLst>
                  <a:ext uri="{FF2B5EF4-FFF2-40B4-BE49-F238E27FC236}">
                    <a16:creationId xmlns:a16="http://schemas.microsoft.com/office/drawing/2014/main" id="{F0119B05-39B7-9C78-11A5-0C7DBA2C4DFF}"/>
                  </a:ext>
                </a:extLst>
              </p:cNvPr>
              <p:cNvSpPr txBox="1">
                <a:spLocks noRot="1" noChangeAspect="1" noMove="1" noResize="1" noEditPoints="1" noAdjustHandles="1" noChangeArrowheads="1" noChangeShapeType="1" noTextEdit="1"/>
              </p:cNvSpPr>
              <p:nvPr/>
            </p:nvSpPr>
            <p:spPr>
              <a:xfrm>
                <a:off x="196553" y="548644"/>
                <a:ext cx="6152972" cy="1210075"/>
              </a:xfrm>
              <a:prstGeom prst="rect">
                <a:avLst/>
              </a:prstGeom>
              <a:blipFill>
                <a:blip r:embed="rId3"/>
                <a:stretch>
                  <a:fillRect l="-792" t="-1508" r="-792"/>
                </a:stretch>
              </a:blipFill>
            </p:spPr>
            <p:txBody>
              <a:bodyPr/>
              <a:lstStyle/>
              <a:p>
                <a:r>
                  <a:rPr lang="es-SV">
                    <a:noFill/>
                  </a:rPr>
                  <a:t> </a:t>
                </a:r>
              </a:p>
            </p:txBody>
          </p:sp>
        </mc:Fallback>
      </mc:AlternateContent>
      <p:sp>
        <p:nvSpPr>
          <p:cNvPr id="8" name="CuadroTexto 7">
            <a:extLst>
              <a:ext uri="{FF2B5EF4-FFF2-40B4-BE49-F238E27FC236}">
                <a16:creationId xmlns:a16="http://schemas.microsoft.com/office/drawing/2014/main" id="{91B7661C-AEB7-7CBD-5FDA-F13A71218085}"/>
              </a:ext>
            </a:extLst>
          </p:cNvPr>
          <p:cNvSpPr txBox="1"/>
          <p:nvPr/>
        </p:nvSpPr>
        <p:spPr>
          <a:xfrm>
            <a:off x="196553" y="1758719"/>
            <a:ext cx="2546647" cy="37856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Sumando fuerzas en y:</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E9FC3C8F-6D4B-0705-95C1-9876D0DC63AC}"/>
                  </a:ext>
                </a:extLst>
              </p:cNvPr>
              <p:cNvSpPr txBox="1"/>
              <p:nvPr/>
            </p:nvSpPr>
            <p:spPr>
              <a:xfrm>
                <a:off x="196552" y="2272534"/>
                <a:ext cx="6212793" cy="406971"/>
              </a:xfrm>
              <a:prstGeom prst="rect">
                <a:avLst/>
              </a:prstGeom>
              <a:noFill/>
            </p:spPr>
            <p:txBody>
              <a:bodyPr wrap="square">
                <a:spAutoFit/>
              </a:bodyPr>
              <a:lstStyle/>
              <a:p>
                <a:pPr algn="just">
                  <a:lnSpc>
                    <a:spcPct val="107000"/>
                  </a:lnSpc>
                  <a:spcAft>
                    <a:spcPts val="800"/>
                  </a:spcAft>
                </a:pPr>
                <a14:m>
                  <m:oMath xmlns:m="http://schemas.openxmlformats.org/officeDocument/2006/math">
                    <m:nary>
                      <m:naryPr>
                        <m:chr m:val="∑"/>
                        <m:limLoc m:val="undOvr"/>
                        <m:subHide m:val="on"/>
                        <m:supHide m:val="on"/>
                        <m:ctrlPr>
                          <a:rPr lang="es-SV" sz="1800" i="1" smtClean="0">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sSub>
                          <m:sSub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𝐹</m:t>
                            </m:r>
                          </m:e>
                          <m:sub>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=0</m:t>
                        </m:r>
                      </m:e>
                    </m:nary>
                  </m:oMath>
                </a14:m>
                <a:r>
                  <a:rPr lang="es-SV" sz="1800" dirty="0">
                    <a:effectLst/>
                    <a:latin typeface="Aptos" panose="020B0004020202020204" pitchFamily="34" charset="0"/>
                    <a:ea typeface="Times New Roman" panose="02020603050405020304" pitchFamily="18" charset="0"/>
                    <a:cs typeface="Times New Roman" panose="02020603050405020304" pitchFamily="18" charset="0"/>
                  </a:rPr>
                  <a:t>	(el sistema no se mueve en esa dirección, solo en x)</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0" name="CuadroTexto 9">
                <a:extLst>
                  <a:ext uri="{FF2B5EF4-FFF2-40B4-BE49-F238E27FC236}">
                    <a16:creationId xmlns:a16="http://schemas.microsoft.com/office/drawing/2014/main" id="{E9FC3C8F-6D4B-0705-95C1-9876D0DC63AC}"/>
                  </a:ext>
                </a:extLst>
              </p:cNvPr>
              <p:cNvSpPr txBox="1">
                <a:spLocks noRot="1" noChangeAspect="1" noMove="1" noResize="1" noEditPoints="1" noAdjustHandles="1" noChangeArrowheads="1" noChangeShapeType="1" noTextEdit="1"/>
              </p:cNvSpPr>
              <p:nvPr/>
            </p:nvSpPr>
            <p:spPr>
              <a:xfrm>
                <a:off x="196552" y="2272534"/>
                <a:ext cx="6212793" cy="406971"/>
              </a:xfrm>
              <a:prstGeom prst="rect">
                <a:avLst/>
              </a:prstGeom>
              <a:blipFill>
                <a:blip r:embed="rId4"/>
                <a:stretch>
                  <a:fillRect l="-5397" t="-104478" r="-98" b="-162687"/>
                </a:stretch>
              </a:blipFill>
            </p:spPr>
            <p:txBody>
              <a:bodyPr/>
              <a:lstStyle/>
              <a:p>
                <a:r>
                  <a:rPr lang="es-SV">
                    <a:noFill/>
                  </a:rPr>
                  <a:t> </a:t>
                </a:r>
              </a:p>
            </p:txBody>
          </p:sp>
        </mc:Fallback>
      </mc:AlternateContent>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37725BF3-3190-BBF9-67D4-06085425D93C}"/>
                  </a:ext>
                </a:extLst>
              </p:cNvPr>
              <p:cNvSpPr txBox="1"/>
              <p:nvPr/>
            </p:nvSpPr>
            <p:spPr>
              <a:xfrm>
                <a:off x="196552" y="2830801"/>
                <a:ext cx="1403647" cy="406971"/>
              </a:xfrm>
              <a:prstGeom prst="rect">
                <a:avLst/>
              </a:prstGeom>
              <a:noFill/>
            </p:spPr>
            <p:txBody>
              <a:bodyPr wrap="square">
                <a:spAutoFit/>
              </a:bodyPr>
              <a:lstStyle/>
              <a:p>
                <a:pPr algn="just">
                  <a:lnSpc>
                    <a:spcPct val="107000"/>
                  </a:lnSpc>
                  <a:spcAft>
                    <a:spcPts val="800"/>
                  </a:spcAft>
                </a:pPr>
                <a14:m>
                  <m:oMath xmlns:m="http://schemas.openxmlformats.org/officeDocument/2006/math">
                    <m:r>
                      <a:rPr lang="es-SV" sz="1800" i="1" smtClean="0">
                        <a:effectLst/>
                        <a:latin typeface="Cambria Math" panose="02040503050406030204" pitchFamily="18" charset="0"/>
                        <a:ea typeface="Aptos" panose="020B0004020202020204" pitchFamily="34" charset="0"/>
                        <a:cs typeface="Times New Roman" panose="02020603050405020304" pitchFamily="18" charset="0"/>
                      </a:rPr>
                      <m:t>𝑁</m:t>
                    </m:r>
                    <m:r>
                      <a:rPr lang="es-SV" sz="1800" i="1" smtClean="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𝑤</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𝑦</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=0</m:t>
                    </m:r>
                  </m:oMath>
                </a14:m>
                <a:r>
                  <a:rPr lang="es-SV" sz="1800" dirty="0">
                    <a:effectLst/>
                    <a:latin typeface="Aptos" panose="020B0004020202020204" pitchFamily="34" charset="0"/>
                    <a:ea typeface="Times New Roman" panose="02020603050405020304" pitchFamily="18" charset="0"/>
                    <a:cs typeface="Times New Roman" panose="02020603050405020304" pitchFamily="18" charset="0"/>
                  </a:rPr>
                  <a:t>    </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2" name="CuadroTexto 11">
                <a:extLst>
                  <a:ext uri="{FF2B5EF4-FFF2-40B4-BE49-F238E27FC236}">
                    <a16:creationId xmlns:a16="http://schemas.microsoft.com/office/drawing/2014/main" id="{37725BF3-3190-BBF9-67D4-06085425D93C}"/>
                  </a:ext>
                </a:extLst>
              </p:cNvPr>
              <p:cNvSpPr txBox="1">
                <a:spLocks noRot="1" noChangeAspect="1" noMove="1" noResize="1" noEditPoints="1" noAdjustHandles="1" noChangeArrowheads="1" noChangeShapeType="1" noTextEdit="1"/>
              </p:cNvSpPr>
              <p:nvPr/>
            </p:nvSpPr>
            <p:spPr>
              <a:xfrm>
                <a:off x="196552" y="2830801"/>
                <a:ext cx="1403647" cy="406971"/>
              </a:xfrm>
              <a:prstGeom prst="rect">
                <a:avLst/>
              </a:prstGeom>
              <a:blipFill>
                <a:blip r:embed="rId5"/>
                <a:stretch>
                  <a:fillRect b="-2985"/>
                </a:stretch>
              </a:blipFill>
            </p:spPr>
            <p:txBody>
              <a:bodyPr/>
              <a:lstStyle/>
              <a:p>
                <a:r>
                  <a:rPr lang="es-SV">
                    <a:noFill/>
                  </a:rPr>
                  <a:t> </a:t>
                </a:r>
              </a:p>
            </p:txBody>
          </p:sp>
        </mc:Fallback>
      </mc:AlternateContent>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697A908D-9CB5-D8E1-55B6-5BFD941492EC}"/>
                  </a:ext>
                </a:extLst>
              </p:cNvPr>
              <p:cNvSpPr txBox="1"/>
              <p:nvPr/>
            </p:nvSpPr>
            <p:spPr>
              <a:xfrm>
                <a:off x="0" y="3287963"/>
                <a:ext cx="1266914" cy="514756"/>
              </a:xfrm>
              <a:prstGeom prst="rect">
                <a:avLst/>
              </a:prstGeom>
              <a:noFill/>
            </p:spPr>
            <p:txBody>
              <a:bodyPr wrap="square">
                <a:spAutoFit/>
              </a:bodyPr>
              <a:lstStyle/>
              <a:p>
                <a:pPr algn="just">
                  <a:lnSpc>
                    <a:spcPct val="107000"/>
                  </a:lnSpc>
                  <a:spcAft>
                    <a:spcPts val="800"/>
                  </a:spcAft>
                </a:pPr>
                <a14:m>
                  <m:oMathPara xmlns:m="http://schemas.openxmlformats.org/officeDocument/2006/math">
                    <m:oMathParaPr>
                      <m:jc m:val="centerGroup"/>
                    </m:oMathParaPr>
                    <m:oMath xmlns:m="http://schemas.openxmlformats.org/officeDocument/2006/math">
                      <m:r>
                        <a:rPr lang="es-SV" sz="1800" i="1" smtClean="0">
                          <a:effectLst/>
                          <a:latin typeface="Cambria Math" panose="02040503050406030204" pitchFamily="18" charset="0"/>
                          <a:ea typeface="Aptos" panose="020B0004020202020204" pitchFamily="34" charset="0"/>
                          <a:cs typeface="Times New Roman" panose="02020603050405020304" pitchFamily="18" charset="0"/>
                        </a:rPr>
                        <m:t>𝑁</m:t>
                      </m:r>
                      <m:r>
                        <a:rPr lang="es-SV" sz="1800" i="1" smtClean="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𝑤</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𝑦</m:t>
                          </m:r>
                        </m:sub>
                      </m:sSub>
                    </m:oMath>
                  </m:oMathPara>
                </a14:m>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4" name="CuadroTexto 13">
                <a:extLst>
                  <a:ext uri="{FF2B5EF4-FFF2-40B4-BE49-F238E27FC236}">
                    <a16:creationId xmlns:a16="http://schemas.microsoft.com/office/drawing/2014/main" id="{697A908D-9CB5-D8E1-55B6-5BFD941492EC}"/>
                  </a:ext>
                </a:extLst>
              </p:cNvPr>
              <p:cNvSpPr txBox="1">
                <a:spLocks noRot="1" noChangeAspect="1" noMove="1" noResize="1" noEditPoints="1" noAdjustHandles="1" noChangeArrowheads="1" noChangeShapeType="1" noTextEdit="1"/>
              </p:cNvSpPr>
              <p:nvPr/>
            </p:nvSpPr>
            <p:spPr>
              <a:xfrm>
                <a:off x="0" y="3287963"/>
                <a:ext cx="1266914" cy="514756"/>
              </a:xfrm>
              <a:prstGeom prst="rect">
                <a:avLst/>
              </a:prstGeom>
              <a:blipFill>
                <a:blip r:embed="rId6"/>
                <a:stretch>
                  <a:fillRect/>
                </a:stretch>
              </a:blipFill>
            </p:spPr>
            <p:txBody>
              <a:bodyPr/>
              <a:lstStyle/>
              <a:p>
                <a:r>
                  <a:rPr lang="es-SV">
                    <a:noFill/>
                  </a:rPr>
                  <a:t> </a:t>
                </a:r>
              </a:p>
            </p:txBody>
          </p:sp>
        </mc:Fallback>
      </mc:AlternateContent>
      <p:pic>
        <p:nvPicPr>
          <p:cNvPr id="18" name="Imagen 17">
            <a:extLst>
              <a:ext uri="{FF2B5EF4-FFF2-40B4-BE49-F238E27FC236}">
                <a16:creationId xmlns:a16="http://schemas.microsoft.com/office/drawing/2014/main" id="{4D081A1F-A96D-5DE4-06E1-3BC7A6478484}"/>
              </a:ext>
            </a:extLst>
          </p:cNvPr>
          <p:cNvPicPr>
            <a:picLocks noChangeAspect="1"/>
          </p:cNvPicPr>
          <p:nvPr/>
        </p:nvPicPr>
        <p:blipFill>
          <a:blip r:embed="rId7"/>
          <a:stretch>
            <a:fillRect/>
          </a:stretch>
        </p:blipFill>
        <p:spPr>
          <a:xfrm>
            <a:off x="270432" y="3856888"/>
            <a:ext cx="1255885" cy="219475"/>
          </a:xfrm>
          <a:prstGeom prst="rect">
            <a:avLst/>
          </a:prstGeom>
        </p:spPr>
      </p:pic>
      <p:pic>
        <p:nvPicPr>
          <p:cNvPr id="20" name="Imagen 19">
            <a:extLst>
              <a:ext uri="{FF2B5EF4-FFF2-40B4-BE49-F238E27FC236}">
                <a16:creationId xmlns:a16="http://schemas.microsoft.com/office/drawing/2014/main" id="{A9C70C7B-904F-FC2D-CF5D-AC69659641CC}"/>
              </a:ext>
            </a:extLst>
          </p:cNvPr>
          <p:cNvPicPr>
            <a:picLocks noChangeAspect="1"/>
          </p:cNvPicPr>
          <p:nvPr/>
        </p:nvPicPr>
        <p:blipFill>
          <a:blip r:embed="rId8"/>
          <a:stretch>
            <a:fillRect/>
          </a:stretch>
        </p:blipFill>
        <p:spPr>
          <a:xfrm>
            <a:off x="155887" y="4182471"/>
            <a:ext cx="3121423" cy="493819"/>
          </a:xfrm>
          <a:prstGeom prst="rect">
            <a:avLst/>
          </a:prstGeom>
        </p:spPr>
      </p:pic>
      <p:pic>
        <p:nvPicPr>
          <p:cNvPr id="22" name="Imagen 21">
            <a:extLst>
              <a:ext uri="{FF2B5EF4-FFF2-40B4-BE49-F238E27FC236}">
                <a16:creationId xmlns:a16="http://schemas.microsoft.com/office/drawing/2014/main" id="{FB058EA9-8E18-DA01-1B9B-1720ACF9A0F7}"/>
              </a:ext>
            </a:extLst>
          </p:cNvPr>
          <p:cNvPicPr>
            <a:picLocks noChangeAspect="1"/>
          </p:cNvPicPr>
          <p:nvPr/>
        </p:nvPicPr>
        <p:blipFill>
          <a:blip r:embed="rId9"/>
          <a:stretch>
            <a:fillRect/>
          </a:stretch>
        </p:blipFill>
        <p:spPr>
          <a:xfrm>
            <a:off x="270432" y="4695479"/>
            <a:ext cx="1170533" cy="451143"/>
          </a:xfrm>
          <a:prstGeom prst="rect">
            <a:avLst/>
          </a:prstGeom>
        </p:spPr>
      </p:pic>
      <p:pic>
        <p:nvPicPr>
          <p:cNvPr id="24" name="Imagen 23">
            <a:extLst>
              <a:ext uri="{FF2B5EF4-FFF2-40B4-BE49-F238E27FC236}">
                <a16:creationId xmlns:a16="http://schemas.microsoft.com/office/drawing/2014/main" id="{34F04C35-DC4B-01DA-22D2-FC2A51FE1061}"/>
              </a:ext>
            </a:extLst>
          </p:cNvPr>
          <p:cNvPicPr>
            <a:picLocks noChangeAspect="1"/>
          </p:cNvPicPr>
          <p:nvPr/>
        </p:nvPicPr>
        <p:blipFill>
          <a:blip r:embed="rId10"/>
          <a:stretch>
            <a:fillRect/>
          </a:stretch>
        </p:blipFill>
        <p:spPr>
          <a:xfrm>
            <a:off x="191474" y="5274231"/>
            <a:ext cx="7754784" cy="493819"/>
          </a:xfrm>
          <a:prstGeom prst="rect">
            <a:avLst/>
          </a:prstGeom>
        </p:spPr>
      </p:pic>
      <p:pic>
        <p:nvPicPr>
          <p:cNvPr id="26" name="Imagen 25">
            <a:extLst>
              <a:ext uri="{FF2B5EF4-FFF2-40B4-BE49-F238E27FC236}">
                <a16:creationId xmlns:a16="http://schemas.microsoft.com/office/drawing/2014/main" id="{54850617-B650-FA53-DC2D-C4C92C12C3B8}"/>
              </a:ext>
            </a:extLst>
          </p:cNvPr>
          <p:cNvPicPr>
            <a:picLocks noChangeAspect="1"/>
          </p:cNvPicPr>
          <p:nvPr/>
        </p:nvPicPr>
        <p:blipFill>
          <a:blip r:embed="rId11"/>
          <a:stretch>
            <a:fillRect/>
          </a:stretch>
        </p:blipFill>
        <p:spPr>
          <a:xfrm>
            <a:off x="227073" y="5727851"/>
            <a:ext cx="993734" cy="377985"/>
          </a:xfrm>
          <a:prstGeom prst="rect">
            <a:avLst/>
          </a:prstGeom>
        </p:spPr>
      </p:pic>
      <p:pic>
        <p:nvPicPr>
          <p:cNvPr id="28" name="Imagen 27">
            <a:extLst>
              <a:ext uri="{FF2B5EF4-FFF2-40B4-BE49-F238E27FC236}">
                <a16:creationId xmlns:a16="http://schemas.microsoft.com/office/drawing/2014/main" id="{F781A2E7-7201-5C10-2393-18272278DD2E}"/>
              </a:ext>
            </a:extLst>
          </p:cNvPr>
          <p:cNvPicPr>
            <a:picLocks noChangeAspect="1"/>
          </p:cNvPicPr>
          <p:nvPr/>
        </p:nvPicPr>
        <p:blipFill>
          <a:blip r:embed="rId12"/>
          <a:stretch>
            <a:fillRect/>
          </a:stretch>
        </p:blipFill>
        <p:spPr>
          <a:xfrm>
            <a:off x="270432" y="6256253"/>
            <a:ext cx="1518036" cy="219475"/>
          </a:xfrm>
          <a:prstGeom prst="rect">
            <a:avLst/>
          </a:prstGeom>
        </p:spPr>
      </p:pic>
      <p:pic>
        <p:nvPicPr>
          <p:cNvPr id="30" name="Imagen 29">
            <a:extLst>
              <a:ext uri="{FF2B5EF4-FFF2-40B4-BE49-F238E27FC236}">
                <a16:creationId xmlns:a16="http://schemas.microsoft.com/office/drawing/2014/main" id="{77A6EE4B-0AD1-3313-2449-45E81E1D2F9E}"/>
              </a:ext>
            </a:extLst>
          </p:cNvPr>
          <p:cNvPicPr>
            <a:picLocks noChangeAspect="1"/>
          </p:cNvPicPr>
          <p:nvPr/>
        </p:nvPicPr>
        <p:blipFill>
          <a:blip r:embed="rId13"/>
          <a:stretch>
            <a:fillRect/>
          </a:stretch>
        </p:blipFill>
        <p:spPr>
          <a:xfrm>
            <a:off x="7833060" y="831419"/>
            <a:ext cx="2139881" cy="219475"/>
          </a:xfrm>
          <a:prstGeom prst="rect">
            <a:avLst/>
          </a:prstGeom>
        </p:spPr>
      </p:pic>
      <p:pic>
        <p:nvPicPr>
          <p:cNvPr id="32" name="Imagen 31">
            <a:extLst>
              <a:ext uri="{FF2B5EF4-FFF2-40B4-BE49-F238E27FC236}">
                <a16:creationId xmlns:a16="http://schemas.microsoft.com/office/drawing/2014/main" id="{03C7E494-1FDB-9BA5-C9BF-B51FCA18E9EC}"/>
              </a:ext>
            </a:extLst>
          </p:cNvPr>
          <p:cNvPicPr>
            <a:picLocks noChangeAspect="1"/>
          </p:cNvPicPr>
          <p:nvPr/>
        </p:nvPicPr>
        <p:blipFill>
          <a:blip r:embed="rId14"/>
          <a:stretch>
            <a:fillRect/>
          </a:stretch>
        </p:blipFill>
        <p:spPr>
          <a:xfrm>
            <a:off x="7833060" y="1281092"/>
            <a:ext cx="1329043" cy="548688"/>
          </a:xfrm>
          <a:prstGeom prst="rect">
            <a:avLst/>
          </a:prstGeom>
        </p:spPr>
      </p:pic>
      <p:pic>
        <p:nvPicPr>
          <p:cNvPr id="34" name="Imagen 33">
            <a:extLst>
              <a:ext uri="{FF2B5EF4-FFF2-40B4-BE49-F238E27FC236}">
                <a16:creationId xmlns:a16="http://schemas.microsoft.com/office/drawing/2014/main" id="{47F21D97-61A1-03FA-FFDC-5201EFB3E3A6}"/>
              </a:ext>
            </a:extLst>
          </p:cNvPr>
          <p:cNvPicPr>
            <a:picLocks noChangeAspect="1"/>
          </p:cNvPicPr>
          <p:nvPr/>
        </p:nvPicPr>
        <p:blipFill>
          <a:blip r:embed="rId15"/>
          <a:stretch>
            <a:fillRect/>
          </a:stretch>
        </p:blipFill>
        <p:spPr>
          <a:xfrm>
            <a:off x="8162272" y="2137284"/>
            <a:ext cx="999831" cy="499915"/>
          </a:xfrm>
          <a:prstGeom prst="rect">
            <a:avLst/>
          </a:prstGeom>
        </p:spPr>
      </p:pic>
      <p:pic>
        <p:nvPicPr>
          <p:cNvPr id="36" name="Imagen 35">
            <a:extLst>
              <a:ext uri="{FF2B5EF4-FFF2-40B4-BE49-F238E27FC236}">
                <a16:creationId xmlns:a16="http://schemas.microsoft.com/office/drawing/2014/main" id="{9A9B7039-96E5-4FFF-A5CA-20495249FE54}"/>
              </a:ext>
            </a:extLst>
          </p:cNvPr>
          <p:cNvPicPr>
            <a:picLocks noChangeAspect="1"/>
          </p:cNvPicPr>
          <p:nvPr/>
        </p:nvPicPr>
        <p:blipFill>
          <a:blip r:embed="rId16"/>
          <a:stretch>
            <a:fillRect/>
          </a:stretch>
        </p:blipFill>
        <p:spPr>
          <a:xfrm>
            <a:off x="8400036" y="2924548"/>
            <a:ext cx="1005927" cy="219475"/>
          </a:xfrm>
          <a:prstGeom prst="rect">
            <a:avLst/>
          </a:prstGeom>
        </p:spPr>
      </p:pic>
      <mc:AlternateContent xmlns:mc="http://schemas.openxmlformats.org/markup-compatibility/2006" xmlns:a14="http://schemas.microsoft.com/office/drawing/2010/main">
        <mc:Choice Requires="a14">
          <p:sp>
            <p:nvSpPr>
              <p:cNvPr id="38" name="CuadroTexto 37">
                <a:extLst>
                  <a:ext uri="{FF2B5EF4-FFF2-40B4-BE49-F238E27FC236}">
                    <a16:creationId xmlns:a16="http://schemas.microsoft.com/office/drawing/2014/main" id="{808FE45A-7AE1-23E3-CAD3-5A2BCDFDA245}"/>
                  </a:ext>
                </a:extLst>
              </p:cNvPr>
              <p:cNvSpPr txBox="1"/>
              <p:nvPr/>
            </p:nvSpPr>
            <p:spPr>
              <a:xfrm>
                <a:off x="8363457" y="4714738"/>
                <a:ext cx="1795837" cy="890244"/>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b) </a:t>
                </a:r>
                <a14:m>
                  <m:oMath xmlns:m="http://schemas.openxmlformats.org/officeDocument/2006/math">
                    <m:sSub>
                      <m:sSub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𝜇</m:t>
                        </m:r>
                      </m:e>
                      <m:sub>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𝑘</m:t>
                        </m:r>
                      </m:sub>
                    </m:sSub>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=0.75</m:t>
                    </m:r>
                    <m:sSub>
                      <m:sSub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𝜇</m:t>
                        </m:r>
                      </m:e>
                      <m:sub>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𝑒</m:t>
                        </m:r>
                      </m:sub>
                    </m:sSub>
                  </m:oMath>
                </a14:m>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14:m>
                  <m:oMathPara xmlns:m="http://schemas.openxmlformats.org/officeDocument/2006/math">
                    <m:oMathParaPr>
                      <m:jc m:val="left"/>
                    </m:oMathParaPr>
                    <m:oMath xmlns:m="http://schemas.openxmlformats.org/officeDocument/2006/math">
                      <m:sSub>
                        <m:sSubPr>
                          <m:ctrlP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𝝁</m:t>
                          </m:r>
                        </m:e>
                        <m:sub>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𝒌</m:t>
                          </m:r>
                        </m:sub>
                      </m:sSub>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𝟎</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𝟔𝟑</m:t>
                      </m:r>
                    </m:oMath>
                  </m:oMathPara>
                </a14:m>
                <a:endParaRPr lang="es-SV" sz="1800" b="1"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38" name="CuadroTexto 37">
                <a:extLst>
                  <a:ext uri="{FF2B5EF4-FFF2-40B4-BE49-F238E27FC236}">
                    <a16:creationId xmlns:a16="http://schemas.microsoft.com/office/drawing/2014/main" id="{808FE45A-7AE1-23E3-CAD3-5A2BCDFDA245}"/>
                  </a:ext>
                </a:extLst>
              </p:cNvPr>
              <p:cNvSpPr txBox="1">
                <a:spLocks noRot="1" noChangeAspect="1" noMove="1" noResize="1" noEditPoints="1" noAdjustHandles="1" noChangeArrowheads="1" noChangeShapeType="1" noTextEdit="1"/>
              </p:cNvSpPr>
              <p:nvPr/>
            </p:nvSpPr>
            <p:spPr>
              <a:xfrm>
                <a:off x="8363457" y="4714738"/>
                <a:ext cx="1795837" cy="890244"/>
              </a:xfrm>
              <a:prstGeom prst="rect">
                <a:avLst/>
              </a:prstGeom>
              <a:blipFill>
                <a:blip r:embed="rId17"/>
                <a:stretch>
                  <a:fillRect l="-3051" t="-2055"/>
                </a:stretch>
              </a:blipFill>
            </p:spPr>
            <p:txBody>
              <a:bodyPr/>
              <a:lstStyle/>
              <a:p>
                <a:r>
                  <a:rPr lang="es-SV">
                    <a:noFill/>
                  </a:rPr>
                  <a:t> </a:t>
                </a:r>
              </a:p>
            </p:txBody>
          </p:sp>
        </mc:Fallback>
      </mc:AlternateContent>
      <p:sp>
        <p:nvSpPr>
          <p:cNvPr id="40" name="CuadroTexto 39">
            <a:extLst>
              <a:ext uri="{FF2B5EF4-FFF2-40B4-BE49-F238E27FC236}">
                <a16:creationId xmlns:a16="http://schemas.microsoft.com/office/drawing/2014/main" id="{F4B8A59B-7D36-58F7-73CF-A86D27F94EF5}"/>
              </a:ext>
            </a:extLst>
          </p:cNvPr>
          <p:cNvSpPr txBox="1"/>
          <p:nvPr/>
        </p:nvSpPr>
        <p:spPr>
          <a:xfrm>
            <a:off x="7310927" y="3171769"/>
            <a:ext cx="4268542" cy="672748"/>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En este caso el bloque se empieza a mover cuando el ángulo es de 40°:</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42" name="Imagen 41">
            <a:extLst>
              <a:ext uri="{FF2B5EF4-FFF2-40B4-BE49-F238E27FC236}">
                <a16:creationId xmlns:a16="http://schemas.microsoft.com/office/drawing/2014/main" id="{A0AC6A5B-D8BB-900A-C6DE-AB2A8FBE2B84}"/>
              </a:ext>
            </a:extLst>
          </p:cNvPr>
          <p:cNvPicPr>
            <a:picLocks noChangeAspect="1"/>
          </p:cNvPicPr>
          <p:nvPr/>
        </p:nvPicPr>
        <p:blipFill>
          <a:blip r:embed="rId18"/>
          <a:stretch>
            <a:fillRect/>
          </a:stretch>
        </p:blipFill>
        <p:spPr>
          <a:xfrm>
            <a:off x="8400036" y="3908427"/>
            <a:ext cx="1219306" cy="213378"/>
          </a:xfrm>
          <a:prstGeom prst="rect">
            <a:avLst/>
          </a:prstGeom>
        </p:spPr>
      </p:pic>
      <p:pic>
        <p:nvPicPr>
          <p:cNvPr id="44" name="Imagen 43">
            <a:extLst>
              <a:ext uri="{FF2B5EF4-FFF2-40B4-BE49-F238E27FC236}">
                <a16:creationId xmlns:a16="http://schemas.microsoft.com/office/drawing/2014/main" id="{0D45F74A-7193-0F54-48EA-D0E427C8FC30}"/>
              </a:ext>
            </a:extLst>
          </p:cNvPr>
          <p:cNvPicPr>
            <a:picLocks noChangeAspect="1"/>
          </p:cNvPicPr>
          <p:nvPr/>
        </p:nvPicPr>
        <p:blipFill>
          <a:blip r:embed="rId19"/>
          <a:stretch>
            <a:fillRect/>
          </a:stretch>
        </p:blipFill>
        <p:spPr>
          <a:xfrm>
            <a:off x="8363457" y="4322691"/>
            <a:ext cx="1042506" cy="213378"/>
          </a:xfrm>
          <a:prstGeom prst="rect">
            <a:avLst/>
          </a:prstGeom>
        </p:spPr>
      </p:pic>
      <p:pic>
        <p:nvPicPr>
          <p:cNvPr id="45" name="Imagen 44" descr="Diagrama&#10;&#10;Descripción generada automáticamente">
            <a:extLst>
              <a:ext uri="{FF2B5EF4-FFF2-40B4-BE49-F238E27FC236}">
                <a16:creationId xmlns:a16="http://schemas.microsoft.com/office/drawing/2014/main" id="{41E9A121-D65C-3C28-52B0-3D15FF91DE7F}"/>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302948" y="2736395"/>
            <a:ext cx="2965967" cy="1193437"/>
          </a:xfrm>
          <a:prstGeom prst="rect">
            <a:avLst/>
          </a:prstGeom>
        </p:spPr>
      </p:pic>
    </p:spTree>
    <p:extLst>
      <p:ext uri="{BB962C8B-B14F-4D97-AF65-F5344CB8AC3E}">
        <p14:creationId xmlns:p14="http://schemas.microsoft.com/office/powerpoint/2010/main" val="270770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4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P spid="12" grpId="0"/>
      <p:bldP spid="14" grpId="0"/>
      <p:bldP spid="38" grpId="0"/>
      <p:bldP spid="4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80F37F-AA1D-E3A3-1480-51C35E5B0B88}"/>
            </a:ext>
          </a:extLst>
        </p:cNvPr>
        <p:cNvGrpSpPr/>
        <p:nvPr/>
      </p:nvGrpSpPr>
      <p:grpSpPr>
        <a:xfrm>
          <a:off x="0" y="0"/>
          <a:ext cx="0" cy="0"/>
          <a:chOff x="0" y="0"/>
          <a:chExt cx="0" cy="0"/>
        </a:xfrm>
      </p:grpSpPr>
      <p:pic>
        <p:nvPicPr>
          <p:cNvPr id="7" name="Imagen 6">
            <a:extLst>
              <a:ext uri="{FF2B5EF4-FFF2-40B4-BE49-F238E27FC236}">
                <a16:creationId xmlns:a16="http://schemas.microsoft.com/office/drawing/2014/main" id="{7E953150-F531-AC16-465D-A54460691761}"/>
              </a:ext>
            </a:extLst>
          </p:cNvPr>
          <p:cNvPicPr>
            <a:picLocks noChangeAspect="1"/>
          </p:cNvPicPr>
          <p:nvPr/>
        </p:nvPicPr>
        <p:blipFill>
          <a:blip r:embed="rId2"/>
          <a:stretch>
            <a:fillRect/>
          </a:stretch>
        </p:blipFill>
        <p:spPr>
          <a:xfrm>
            <a:off x="4281" y="0"/>
            <a:ext cx="12187719" cy="6858000"/>
          </a:xfrm>
          <a:prstGeom prst="rect">
            <a:avLst/>
          </a:prstGeom>
        </p:spPr>
      </p:pic>
      <p:sp>
        <p:nvSpPr>
          <p:cNvPr id="3" name="CuadroTexto 2">
            <a:extLst>
              <a:ext uri="{FF2B5EF4-FFF2-40B4-BE49-F238E27FC236}">
                <a16:creationId xmlns:a16="http://schemas.microsoft.com/office/drawing/2014/main" id="{5194F99F-B870-32B0-2ADF-AD2D8C11D6A4}"/>
              </a:ext>
            </a:extLst>
          </p:cNvPr>
          <p:cNvSpPr txBox="1"/>
          <p:nvPr/>
        </p:nvSpPr>
        <p:spPr>
          <a:xfrm>
            <a:off x="61546" y="494499"/>
            <a:ext cx="10840916" cy="37638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Analizando ahora cuando ya se mueve y el ángulo del plano inclinado es de 40°:</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5" name="Imagen 4" descr="Imagen de la pantalla de un celular con letras&#10;&#10;Descripción generada automáticamente con confianza baja">
            <a:extLst>
              <a:ext uri="{FF2B5EF4-FFF2-40B4-BE49-F238E27FC236}">
                <a16:creationId xmlns:a16="http://schemas.microsoft.com/office/drawing/2014/main" id="{FDB1F480-3427-93C5-21C3-0ADAC81F4A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338" y="870884"/>
            <a:ext cx="2042400" cy="2289963"/>
          </a:xfrm>
          <a:prstGeom prst="rect">
            <a:avLst/>
          </a:prstGeom>
        </p:spPr>
      </p:pic>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3F590A10-B8C9-4696-171D-C2B28F238EBF}"/>
                  </a:ext>
                </a:extLst>
              </p:cNvPr>
              <p:cNvSpPr txBox="1"/>
              <p:nvPr/>
            </p:nvSpPr>
            <p:spPr>
              <a:xfrm>
                <a:off x="6380744" y="3787572"/>
                <a:ext cx="4521718" cy="491288"/>
              </a:xfrm>
              <a:prstGeom prst="rect">
                <a:avLst/>
              </a:prstGeom>
              <a:noFill/>
            </p:spPr>
            <p:txBody>
              <a:bodyPr wrap="square">
                <a:spAutoFit/>
              </a:bodyPr>
              <a:lstStyle/>
              <a:p>
                <a:pPr algn="just">
                  <a:lnSpc>
                    <a:spcPct val="107000"/>
                  </a:lnSpc>
                  <a:spcAft>
                    <a:spcPts val="800"/>
                  </a:spcAft>
                </a:pPr>
                <a14:m>
                  <m:oMathPara xmlns:m="http://schemas.openxmlformats.org/officeDocument/2006/math">
                    <m:oMathParaPr>
                      <m:jc m:val="centerGroup"/>
                    </m:oMathParaPr>
                    <m:oMath xmlns:m="http://schemas.openxmlformats.org/officeDocument/2006/math">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=(9.8 </m:t>
                      </m:r>
                      <m:r>
                        <a:rPr lang="es-SV" sz="1800" i="1">
                          <a:effectLst/>
                          <a:latin typeface="Cambria Math" panose="02040503050406030204" pitchFamily="18" charset="0"/>
                          <a:ea typeface="Aptos" panose="020B0004020202020204" pitchFamily="34" charset="0"/>
                          <a:cs typeface="Times New Roman" panose="02020603050405020304" pitchFamily="18" charset="0"/>
                        </a:rPr>
                        <m:t>𝑚</m:t>
                      </m:r>
                      <m:r>
                        <a:rPr lang="es-SV" sz="1800" i="1">
                          <a:effectLst/>
                          <a:latin typeface="Cambria Math" panose="02040503050406030204" pitchFamily="18" charset="0"/>
                          <a:ea typeface="Aptos" panose="020B0004020202020204" pitchFamily="34" charset="0"/>
                          <a:cs typeface="Times New Roman" panose="02020603050405020304" pitchFamily="18" charset="0"/>
                        </a:rPr>
                        <m:t>/</m:t>
                      </m:r>
                      <m:sSup>
                        <m:sSup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pPr>
                        <m:e>
                          <m:r>
                            <a:rPr lang="es-SV" sz="1800" i="1">
                              <a:effectLst/>
                              <a:latin typeface="Cambria Math" panose="02040503050406030204" pitchFamily="18" charset="0"/>
                              <a:ea typeface="Aptos" panose="020B0004020202020204" pitchFamily="34" charset="0"/>
                              <a:cs typeface="Times New Roman" panose="02020603050405020304" pitchFamily="18" charset="0"/>
                            </a:rPr>
                            <m:t>𝑠</m:t>
                          </m:r>
                        </m:e>
                        <m:sup>
                          <m:r>
                            <a:rPr lang="es-SV" sz="1800" i="1">
                              <a:effectLst/>
                              <a:latin typeface="Cambria Math" panose="02040503050406030204" pitchFamily="18" charset="0"/>
                              <a:ea typeface="Aptos" panose="020B0004020202020204" pitchFamily="34" charset="0"/>
                              <a:cs typeface="Times New Roman" panose="02020603050405020304" pitchFamily="18" charset="0"/>
                            </a:rPr>
                            <m:t>2</m:t>
                          </m:r>
                        </m:sup>
                      </m:sSup>
                      <m:r>
                        <a:rPr lang="es-SV" sz="1800" i="1">
                          <a:effectLst/>
                          <a:latin typeface="Cambria Math" panose="02040503050406030204" pitchFamily="18" charset="0"/>
                          <a:ea typeface="Aptos" panose="020B0004020202020204" pitchFamily="34" charset="0"/>
                          <a:cs typeface="Times New Roman" panose="02020603050405020304" pitchFamily="18" charset="0"/>
                        </a:rPr>
                        <m:t>)((</m:t>
                      </m:r>
                      <m:r>
                        <a:rPr lang="es-SV" sz="1800" i="1">
                          <a:effectLst/>
                          <a:latin typeface="Cambria Math" panose="02040503050406030204" pitchFamily="18" charset="0"/>
                          <a:ea typeface="Aptos" panose="020B0004020202020204" pitchFamily="34" charset="0"/>
                          <a:cs typeface="Times New Roman" panose="02020603050405020304" pitchFamily="18" charset="0"/>
                        </a:rPr>
                        <m:t>𝑠𝑒𝑛</m:t>
                      </m:r>
                      <m:r>
                        <a:rPr lang="es-SV" sz="1800" i="1">
                          <a:effectLst/>
                          <a:latin typeface="Cambria Math" panose="02040503050406030204" pitchFamily="18" charset="0"/>
                          <a:ea typeface="Aptos" panose="020B0004020202020204" pitchFamily="34" charset="0"/>
                          <a:cs typeface="Times New Roman" panose="02020603050405020304" pitchFamily="18" charset="0"/>
                        </a:rPr>
                        <m:t>40°)−(0.63)(</m:t>
                      </m:r>
                      <m:r>
                        <a:rPr lang="es-SV" sz="1800" i="1">
                          <a:effectLst/>
                          <a:latin typeface="Cambria Math" panose="02040503050406030204" pitchFamily="18" charset="0"/>
                          <a:ea typeface="Aptos" panose="020B0004020202020204" pitchFamily="34" charset="0"/>
                          <a:cs typeface="Times New Roman" panose="02020603050405020304" pitchFamily="18" charset="0"/>
                        </a:rPr>
                        <m:t>𝑐𝑜𝑠</m:t>
                      </m:r>
                      <m:r>
                        <a:rPr lang="es-SV" sz="1800" i="1">
                          <a:effectLst/>
                          <a:latin typeface="Cambria Math" panose="02040503050406030204" pitchFamily="18" charset="0"/>
                          <a:ea typeface="Aptos" panose="020B0004020202020204" pitchFamily="34" charset="0"/>
                          <a:cs typeface="Times New Roman" panose="02020603050405020304" pitchFamily="18" charset="0"/>
                        </a:rPr>
                        <m:t>40°)</m:t>
                      </m:r>
                    </m:oMath>
                  </m:oMathPara>
                </a14:m>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8" name="CuadroTexto 7">
                <a:extLst>
                  <a:ext uri="{FF2B5EF4-FFF2-40B4-BE49-F238E27FC236}">
                    <a16:creationId xmlns:a16="http://schemas.microsoft.com/office/drawing/2014/main" id="{3F590A10-B8C9-4696-171D-C2B28F238EBF}"/>
                  </a:ext>
                </a:extLst>
              </p:cNvPr>
              <p:cNvSpPr txBox="1">
                <a:spLocks noRot="1" noChangeAspect="1" noMove="1" noResize="1" noEditPoints="1" noAdjustHandles="1" noChangeArrowheads="1" noChangeShapeType="1" noTextEdit="1"/>
              </p:cNvSpPr>
              <p:nvPr/>
            </p:nvSpPr>
            <p:spPr>
              <a:xfrm>
                <a:off x="6380744" y="3787572"/>
                <a:ext cx="4521718" cy="491288"/>
              </a:xfrm>
              <a:prstGeom prst="rect">
                <a:avLst/>
              </a:prstGeom>
              <a:blipFill>
                <a:blip r:embed="rId4"/>
                <a:stretch>
                  <a:fillRect/>
                </a:stretch>
              </a:blipFill>
            </p:spPr>
            <p:txBody>
              <a:bodyPr/>
              <a:lstStyle/>
              <a:p>
                <a:r>
                  <a:rPr lang="es-SV">
                    <a:noFill/>
                  </a:rPr>
                  <a:t> </a:t>
                </a:r>
              </a:p>
            </p:txBody>
          </p:sp>
        </mc:Fallback>
      </mc:AlternateContent>
      <p:sp>
        <p:nvSpPr>
          <p:cNvPr id="10" name="CuadroTexto 9">
            <a:extLst>
              <a:ext uri="{FF2B5EF4-FFF2-40B4-BE49-F238E27FC236}">
                <a16:creationId xmlns:a16="http://schemas.microsoft.com/office/drawing/2014/main" id="{2BCA0CF0-9A51-2730-DE93-21FC9E9FE0CD}"/>
              </a:ext>
            </a:extLst>
          </p:cNvPr>
          <p:cNvSpPr txBox="1"/>
          <p:nvPr/>
        </p:nvSpPr>
        <p:spPr>
          <a:xfrm>
            <a:off x="61546" y="3236689"/>
            <a:ext cx="4066073" cy="674928"/>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Como el sistema se mueve hacia abajo del plano, ese será el eje x positivo:</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2" name="Imagen 11">
            <a:extLst>
              <a:ext uri="{FF2B5EF4-FFF2-40B4-BE49-F238E27FC236}">
                <a16:creationId xmlns:a16="http://schemas.microsoft.com/office/drawing/2014/main" id="{8664D603-E6E9-F391-2E57-7EF06B363292}"/>
              </a:ext>
            </a:extLst>
          </p:cNvPr>
          <p:cNvPicPr>
            <a:picLocks noChangeAspect="1"/>
          </p:cNvPicPr>
          <p:nvPr/>
        </p:nvPicPr>
        <p:blipFill>
          <a:blip r:embed="rId5"/>
          <a:stretch>
            <a:fillRect/>
          </a:stretch>
        </p:blipFill>
        <p:spPr>
          <a:xfrm>
            <a:off x="639630" y="3957324"/>
            <a:ext cx="1170533" cy="451143"/>
          </a:xfrm>
          <a:prstGeom prst="rect">
            <a:avLst/>
          </a:prstGeom>
        </p:spPr>
      </p:pic>
      <p:pic>
        <p:nvPicPr>
          <p:cNvPr id="14" name="Imagen 13">
            <a:extLst>
              <a:ext uri="{FF2B5EF4-FFF2-40B4-BE49-F238E27FC236}">
                <a16:creationId xmlns:a16="http://schemas.microsoft.com/office/drawing/2014/main" id="{888EA91F-7B12-750D-495F-9BC322B477E6}"/>
              </a:ext>
            </a:extLst>
          </p:cNvPr>
          <p:cNvPicPr>
            <a:picLocks noChangeAspect="1"/>
          </p:cNvPicPr>
          <p:nvPr/>
        </p:nvPicPr>
        <p:blipFill>
          <a:blip r:embed="rId6"/>
          <a:stretch>
            <a:fillRect/>
          </a:stretch>
        </p:blipFill>
        <p:spPr>
          <a:xfrm>
            <a:off x="268338" y="4523324"/>
            <a:ext cx="1615580" cy="377985"/>
          </a:xfrm>
          <a:prstGeom prst="rect">
            <a:avLst/>
          </a:prstGeom>
        </p:spPr>
      </p:pic>
      <p:pic>
        <p:nvPicPr>
          <p:cNvPr id="16" name="Imagen 15">
            <a:extLst>
              <a:ext uri="{FF2B5EF4-FFF2-40B4-BE49-F238E27FC236}">
                <a16:creationId xmlns:a16="http://schemas.microsoft.com/office/drawing/2014/main" id="{D7DA4507-FC9D-4BD6-4445-25A5183CB491}"/>
              </a:ext>
            </a:extLst>
          </p:cNvPr>
          <p:cNvPicPr>
            <a:picLocks noChangeAspect="1"/>
          </p:cNvPicPr>
          <p:nvPr/>
        </p:nvPicPr>
        <p:blipFill>
          <a:blip r:embed="rId7"/>
          <a:stretch>
            <a:fillRect/>
          </a:stretch>
        </p:blipFill>
        <p:spPr>
          <a:xfrm>
            <a:off x="327788" y="5026737"/>
            <a:ext cx="1298561" cy="499915"/>
          </a:xfrm>
          <a:prstGeom prst="rect">
            <a:avLst/>
          </a:prstGeom>
        </p:spPr>
      </p:pic>
      <p:pic>
        <p:nvPicPr>
          <p:cNvPr id="18" name="Imagen 17">
            <a:extLst>
              <a:ext uri="{FF2B5EF4-FFF2-40B4-BE49-F238E27FC236}">
                <a16:creationId xmlns:a16="http://schemas.microsoft.com/office/drawing/2014/main" id="{C5474D08-4288-61AC-D827-87321D2A147B}"/>
              </a:ext>
            </a:extLst>
          </p:cNvPr>
          <p:cNvPicPr>
            <a:picLocks noChangeAspect="1"/>
          </p:cNvPicPr>
          <p:nvPr/>
        </p:nvPicPr>
        <p:blipFill>
          <a:blip r:embed="rId8"/>
          <a:stretch>
            <a:fillRect/>
          </a:stretch>
        </p:blipFill>
        <p:spPr>
          <a:xfrm>
            <a:off x="323238" y="5777507"/>
            <a:ext cx="1932599" cy="499915"/>
          </a:xfrm>
          <a:prstGeom prst="rect">
            <a:avLst/>
          </a:prstGeom>
        </p:spPr>
      </p:pic>
      <p:sp>
        <p:nvSpPr>
          <p:cNvPr id="22" name="CuadroTexto 21">
            <a:extLst>
              <a:ext uri="{FF2B5EF4-FFF2-40B4-BE49-F238E27FC236}">
                <a16:creationId xmlns:a16="http://schemas.microsoft.com/office/drawing/2014/main" id="{BF4A471A-898F-5B0C-C24E-6B964793A484}"/>
              </a:ext>
            </a:extLst>
          </p:cNvPr>
          <p:cNvSpPr txBox="1"/>
          <p:nvPr/>
        </p:nvSpPr>
        <p:spPr>
          <a:xfrm>
            <a:off x="6279522" y="1024793"/>
            <a:ext cx="3488321" cy="674928"/>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Pero la fuerza normal ya la calculamos anteriormente:</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28" name="Imagen 27">
            <a:extLst>
              <a:ext uri="{FF2B5EF4-FFF2-40B4-BE49-F238E27FC236}">
                <a16:creationId xmlns:a16="http://schemas.microsoft.com/office/drawing/2014/main" id="{88AC7BEF-1A4D-AED8-595A-0E33DFC5EBD3}"/>
              </a:ext>
            </a:extLst>
          </p:cNvPr>
          <p:cNvPicPr>
            <a:picLocks noChangeAspect="1"/>
          </p:cNvPicPr>
          <p:nvPr/>
        </p:nvPicPr>
        <p:blipFill>
          <a:blip r:embed="rId9"/>
          <a:stretch>
            <a:fillRect/>
          </a:stretch>
        </p:blipFill>
        <p:spPr>
          <a:xfrm>
            <a:off x="6430884" y="1853630"/>
            <a:ext cx="2560542" cy="499915"/>
          </a:xfrm>
          <a:prstGeom prst="rect">
            <a:avLst/>
          </a:prstGeom>
        </p:spPr>
      </p:pic>
      <p:pic>
        <p:nvPicPr>
          <p:cNvPr id="30" name="Imagen 29">
            <a:extLst>
              <a:ext uri="{FF2B5EF4-FFF2-40B4-BE49-F238E27FC236}">
                <a16:creationId xmlns:a16="http://schemas.microsoft.com/office/drawing/2014/main" id="{57020A89-D14D-4337-8E9D-281254B0616C}"/>
              </a:ext>
            </a:extLst>
          </p:cNvPr>
          <p:cNvPicPr>
            <a:picLocks noChangeAspect="1"/>
          </p:cNvPicPr>
          <p:nvPr/>
        </p:nvPicPr>
        <p:blipFill>
          <a:blip r:embed="rId10"/>
          <a:stretch>
            <a:fillRect/>
          </a:stretch>
        </p:blipFill>
        <p:spPr>
          <a:xfrm>
            <a:off x="6571104" y="2606371"/>
            <a:ext cx="2420322" cy="499915"/>
          </a:xfrm>
          <a:prstGeom prst="rect">
            <a:avLst/>
          </a:prstGeom>
        </p:spPr>
      </p:pic>
      <p:pic>
        <p:nvPicPr>
          <p:cNvPr id="32" name="Imagen 31">
            <a:extLst>
              <a:ext uri="{FF2B5EF4-FFF2-40B4-BE49-F238E27FC236}">
                <a16:creationId xmlns:a16="http://schemas.microsoft.com/office/drawing/2014/main" id="{7BAE09F1-EE18-9763-6780-87899167E365}"/>
              </a:ext>
            </a:extLst>
          </p:cNvPr>
          <p:cNvPicPr>
            <a:picLocks noChangeAspect="1"/>
          </p:cNvPicPr>
          <p:nvPr/>
        </p:nvPicPr>
        <p:blipFill>
          <a:blip r:embed="rId11"/>
          <a:stretch>
            <a:fillRect/>
          </a:stretch>
        </p:blipFill>
        <p:spPr>
          <a:xfrm>
            <a:off x="6571104" y="3354678"/>
            <a:ext cx="2213040" cy="219475"/>
          </a:xfrm>
          <a:prstGeom prst="rect">
            <a:avLst/>
          </a:prstGeom>
        </p:spPr>
      </p:pic>
      <p:pic>
        <p:nvPicPr>
          <p:cNvPr id="34" name="Imagen 33">
            <a:extLst>
              <a:ext uri="{FF2B5EF4-FFF2-40B4-BE49-F238E27FC236}">
                <a16:creationId xmlns:a16="http://schemas.microsoft.com/office/drawing/2014/main" id="{562605C7-98FC-BC95-1F41-1A9644CE301B}"/>
              </a:ext>
            </a:extLst>
          </p:cNvPr>
          <p:cNvPicPr>
            <a:picLocks noChangeAspect="1"/>
          </p:cNvPicPr>
          <p:nvPr/>
        </p:nvPicPr>
        <p:blipFill>
          <a:blip r:embed="rId12"/>
          <a:stretch>
            <a:fillRect/>
          </a:stretch>
        </p:blipFill>
        <p:spPr>
          <a:xfrm>
            <a:off x="6505646" y="4441396"/>
            <a:ext cx="1518036" cy="249958"/>
          </a:xfrm>
          <a:prstGeom prst="rect">
            <a:avLst/>
          </a:prstGeom>
        </p:spPr>
      </p:pic>
    </p:spTree>
    <p:extLst>
      <p:ext uri="{BB962C8B-B14F-4D97-AF65-F5344CB8AC3E}">
        <p14:creationId xmlns:p14="http://schemas.microsoft.com/office/powerpoint/2010/main" val="91421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10"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1010EA-61C2-3180-9450-3AA4A1C0658D}"/>
            </a:ext>
          </a:extLst>
        </p:cNvPr>
        <p:cNvGrpSpPr/>
        <p:nvPr/>
      </p:nvGrpSpPr>
      <p:grpSpPr>
        <a:xfrm>
          <a:off x="0" y="0"/>
          <a:ext cx="0" cy="0"/>
          <a:chOff x="0" y="0"/>
          <a:chExt cx="0" cy="0"/>
        </a:xfrm>
      </p:grpSpPr>
      <p:pic>
        <p:nvPicPr>
          <p:cNvPr id="7" name="Imagen 6">
            <a:extLst>
              <a:ext uri="{FF2B5EF4-FFF2-40B4-BE49-F238E27FC236}">
                <a16:creationId xmlns:a16="http://schemas.microsoft.com/office/drawing/2014/main" id="{38D0C202-C0C7-6B42-C537-D047568DE696}"/>
              </a:ext>
            </a:extLst>
          </p:cNvPr>
          <p:cNvPicPr>
            <a:picLocks noChangeAspect="1"/>
          </p:cNvPicPr>
          <p:nvPr/>
        </p:nvPicPr>
        <p:blipFill>
          <a:blip r:embed="rId2"/>
          <a:stretch>
            <a:fillRect/>
          </a:stretch>
        </p:blipFill>
        <p:spPr>
          <a:xfrm>
            <a:off x="0" y="0"/>
            <a:ext cx="12187719" cy="6858000"/>
          </a:xfrm>
          <a:prstGeom prst="rect">
            <a:avLst/>
          </a:prstGeom>
        </p:spPr>
      </p:pic>
      <p:sp>
        <p:nvSpPr>
          <p:cNvPr id="3" name="CuadroTexto 2">
            <a:extLst>
              <a:ext uri="{FF2B5EF4-FFF2-40B4-BE49-F238E27FC236}">
                <a16:creationId xmlns:a16="http://schemas.microsoft.com/office/drawing/2014/main" id="{92B8D668-1920-9B59-CA22-4094710FB646}"/>
              </a:ext>
            </a:extLst>
          </p:cNvPr>
          <p:cNvSpPr txBox="1"/>
          <p:nvPr/>
        </p:nvSpPr>
        <p:spPr>
          <a:xfrm>
            <a:off x="119640" y="549744"/>
            <a:ext cx="11665010" cy="1073884"/>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Ejemplo 2.</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En el sistema mostrado, calcule la aceleración del sistema si el coeficiente de rozamiento entre el bloque y la superficie es de 0.12</a:t>
            </a:r>
          </a:p>
        </p:txBody>
      </p:sp>
      <p:pic>
        <p:nvPicPr>
          <p:cNvPr id="5" name="Imagen 4" descr="Gráfico, Histograma&#10;&#10;Descripción generada automáticamente">
            <a:extLst>
              <a:ext uri="{FF2B5EF4-FFF2-40B4-BE49-F238E27FC236}">
                <a16:creationId xmlns:a16="http://schemas.microsoft.com/office/drawing/2014/main" id="{EDB0D04A-7369-7801-21AE-75A40B4BA0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908" y="1623629"/>
            <a:ext cx="4177272" cy="2269542"/>
          </a:xfrm>
          <a:prstGeom prst="rect">
            <a:avLst/>
          </a:prstGeom>
        </p:spPr>
      </p:pic>
      <p:sp>
        <p:nvSpPr>
          <p:cNvPr id="14" name="CuadroTexto 13">
            <a:extLst>
              <a:ext uri="{FF2B5EF4-FFF2-40B4-BE49-F238E27FC236}">
                <a16:creationId xmlns:a16="http://schemas.microsoft.com/office/drawing/2014/main" id="{D17B1228-837C-01BA-1A24-D988DC75EF70}"/>
              </a:ext>
            </a:extLst>
          </p:cNvPr>
          <p:cNvSpPr txBox="1"/>
          <p:nvPr/>
        </p:nvSpPr>
        <p:spPr>
          <a:xfrm>
            <a:off x="334908" y="4033709"/>
            <a:ext cx="9826042" cy="37856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Primero asumiremos que el sistema se mueve hacia la derecha.</a:t>
            </a:r>
          </a:p>
        </p:txBody>
      </p:sp>
      <p:sp>
        <p:nvSpPr>
          <p:cNvPr id="16" name="CuadroTexto 15">
            <a:extLst>
              <a:ext uri="{FF2B5EF4-FFF2-40B4-BE49-F238E27FC236}">
                <a16:creationId xmlns:a16="http://schemas.microsoft.com/office/drawing/2014/main" id="{0E686714-2F3A-DCFE-3215-CDAE8301A57B}"/>
              </a:ext>
            </a:extLst>
          </p:cNvPr>
          <p:cNvSpPr txBox="1"/>
          <p:nvPr/>
        </p:nvSpPr>
        <p:spPr>
          <a:xfrm>
            <a:off x="334907" y="4412274"/>
            <a:ext cx="10432793" cy="369332"/>
          </a:xfrm>
          <a:prstGeom prst="rect">
            <a:avLst/>
          </a:prstGeom>
          <a:noFill/>
        </p:spPr>
        <p:txBody>
          <a:bodyPr wrap="square">
            <a:spAutoFit/>
          </a:bodyPr>
          <a:lstStyle/>
          <a:p>
            <a:r>
              <a:rPr lang="es-SV" sz="1800" dirty="0">
                <a:effectLst/>
                <a:latin typeface="Aptos" panose="020B0004020202020204" pitchFamily="34" charset="0"/>
                <a:ea typeface="Aptos" panose="020B0004020202020204" pitchFamily="34" charset="0"/>
                <a:cs typeface="Times New Roman" panose="02020603050405020304" pitchFamily="18" charset="0"/>
              </a:rPr>
              <a:t>Haciendo diagrama de cuerpo libre del bloque 1 (el bloque se mueve hacia abajo):</a:t>
            </a:r>
            <a:endParaRPr lang="es-SV" dirty="0"/>
          </a:p>
        </p:txBody>
      </p:sp>
      <p:pic>
        <p:nvPicPr>
          <p:cNvPr id="18" name="Imagen 17" descr="Forma&#10;&#10;Descripción generada automáticamente">
            <a:extLst>
              <a:ext uri="{FF2B5EF4-FFF2-40B4-BE49-F238E27FC236}">
                <a16:creationId xmlns:a16="http://schemas.microsoft.com/office/drawing/2014/main" id="{A383ED3F-3B5C-8294-314E-3B15B44213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931" y="4931377"/>
            <a:ext cx="571580" cy="1571844"/>
          </a:xfrm>
          <a:prstGeom prst="rect">
            <a:avLst/>
          </a:prstGeom>
        </p:spPr>
      </p:pic>
      <mc:AlternateContent xmlns:mc="http://schemas.openxmlformats.org/markup-compatibility/2006" xmlns:a14="http://schemas.microsoft.com/office/drawing/2010/main">
        <mc:Choice Requires="a14">
          <p:sp>
            <p:nvSpPr>
              <p:cNvPr id="20" name="CuadroTexto 19">
                <a:extLst>
                  <a:ext uri="{FF2B5EF4-FFF2-40B4-BE49-F238E27FC236}">
                    <a16:creationId xmlns:a16="http://schemas.microsoft.com/office/drawing/2014/main" id="{F9FA289A-98DA-A862-5FA3-8CBF785423C6}"/>
                  </a:ext>
                </a:extLst>
              </p:cNvPr>
              <p:cNvSpPr txBox="1"/>
              <p:nvPr/>
            </p:nvSpPr>
            <p:spPr>
              <a:xfrm>
                <a:off x="4439944" y="5365476"/>
                <a:ext cx="3357685" cy="377155"/>
              </a:xfrm>
              <a:prstGeom prst="rect">
                <a:avLst/>
              </a:prstGeom>
              <a:noFill/>
            </p:spPr>
            <p:txBody>
              <a:bodyPr wrap="square">
                <a:spAutoFit/>
              </a:bodyPr>
              <a:lstStyle/>
              <a:p>
                <a:pPr algn="just">
                  <a:lnSpc>
                    <a:spcPct val="107000"/>
                  </a:lnSpc>
                  <a:spcAft>
                    <a:spcPts val="800"/>
                  </a:spcAft>
                </a:pPr>
                <a14:m>
                  <m:oMath xmlns:m="http://schemas.openxmlformats.org/officeDocument/2006/math">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𝑚</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1</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𝑔</m:t>
                    </m:r>
                    <m:r>
                      <a:rPr lang="es-SV" sz="1800" i="1">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𝑚</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1</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𝑎</m:t>
                    </m:r>
                    <m:r>
                      <a:rPr lang="es-SV" sz="1800" i="1">
                        <a:effectLst/>
                        <a:latin typeface="Cambria Math" panose="02040503050406030204" pitchFamily="18" charset="0"/>
                        <a:ea typeface="Aptos" panose="020B0004020202020204" pitchFamily="34" charset="0"/>
                        <a:cs typeface="Times New Roman" panose="02020603050405020304" pitchFamily="18" charset="0"/>
                      </a:rPr>
                      <m:t>=</m:t>
                    </m:r>
                    <m:r>
                      <a:rPr lang="es-SV" sz="1800" i="1">
                        <a:effectLst/>
                        <a:latin typeface="Cambria Math" panose="02040503050406030204" pitchFamily="18" charset="0"/>
                        <a:ea typeface="Aptos" panose="020B0004020202020204" pitchFamily="34" charset="0"/>
                        <a:cs typeface="Times New Roman" panose="02020603050405020304" pitchFamily="18" charset="0"/>
                      </a:rPr>
                      <m:t>𝑇</m:t>
                    </m:r>
                  </m:oMath>
                </a14:m>
                <a:r>
                  <a:rPr lang="es-SV" sz="1800" dirty="0">
                    <a:effectLst/>
                    <a:latin typeface="Aptos" panose="020B0004020202020204" pitchFamily="34" charset="0"/>
                    <a:ea typeface="Times New Roman" panose="02020603050405020304" pitchFamily="18" charset="0"/>
                    <a:cs typeface="Times New Roman" panose="02020603050405020304" pitchFamily="18" charset="0"/>
                  </a:rPr>
                  <a:t>    (ecuación 1)</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20" name="CuadroTexto 19">
                <a:extLst>
                  <a:ext uri="{FF2B5EF4-FFF2-40B4-BE49-F238E27FC236}">
                    <a16:creationId xmlns:a16="http://schemas.microsoft.com/office/drawing/2014/main" id="{F9FA289A-98DA-A862-5FA3-8CBF785423C6}"/>
                  </a:ext>
                </a:extLst>
              </p:cNvPr>
              <p:cNvSpPr txBox="1">
                <a:spLocks noRot="1" noChangeAspect="1" noMove="1" noResize="1" noEditPoints="1" noAdjustHandles="1" noChangeArrowheads="1" noChangeShapeType="1" noTextEdit="1"/>
              </p:cNvSpPr>
              <p:nvPr/>
            </p:nvSpPr>
            <p:spPr>
              <a:xfrm>
                <a:off x="4439944" y="5365476"/>
                <a:ext cx="3357685" cy="377155"/>
              </a:xfrm>
              <a:prstGeom prst="rect">
                <a:avLst/>
              </a:prstGeom>
              <a:blipFill>
                <a:blip r:embed="rId5"/>
                <a:stretch>
                  <a:fillRect t="-4839" b="-25806"/>
                </a:stretch>
              </a:blipFill>
            </p:spPr>
            <p:txBody>
              <a:bodyPr/>
              <a:lstStyle/>
              <a:p>
                <a:r>
                  <a:rPr lang="es-SV">
                    <a:noFill/>
                  </a:rPr>
                  <a:t> </a:t>
                </a:r>
              </a:p>
            </p:txBody>
          </p:sp>
        </mc:Fallback>
      </mc:AlternateContent>
      <p:sp>
        <p:nvSpPr>
          <p:cNvPr id="22" name="CuadroTexto 21">
            <a:extLst>
              <a:ext uri="{FF2B5EF4-FFF2-40B4-BE49-F238E27FC236}">
                <a16:creationId xmlns:a16="http://schemas.microsoft.com/office/drawing/2014/main" id="{A974BB20-5182-1757-FA37-B49FD096CEF9}"/>
              </a:ext>
            </a:extLst>
          </p:cNvPr>
          <p:cNvSpPr txBox="1"/>
          <p:nvPr/>
        </p:nvSpPr>
        <p:spPr>
          <a:xfrm>
            <a:off x="1931348" y="4837005"/>
            <a:ext cx="8374879" cy="369332"/>
          </a:xfrm>
          <a:prstGeom prst="rect">
            <a:avLst/>
          </a:prstGeom>
          <a:noFill/>
        </p:spPr>
        <p:txBody>
          <a:bodyPr wrap="square">
            <a:spAutoFit/>
          </a:bodyPr>
          <a:lstStyle/>
          <a:p>
            <a:r>
              <a:rPr lang="es-SV" sz="1800" dirty="0">
                <a:effectLst/>
                <a:latin typeface="Aptos" panose="020B0004020202020204" pitchFamily="34" charset="0"/>
                <a:ea typeface="Times New Roman" panose="02020603050405020304" pitchFamily="18" charset="0"/>
                <a:cs typeface="Times New Roman" panose="02020603050405020304" pitchFamily="18" charset="0"/>
              </a:rPr>
              <a:t>hacia abajo positivo porque el bloque se movería hacia abajo.</a:t>
            </a:r>
            <a:endParaRPr lang="es-SV" dirty="0"/>
          </a:p>
        </p:txBody>
      </p:sp>
      <p:pic>
        <p:nvPicPr>
          <p:cNvPr id="24" name="Imagen 23">
            <a:extLst>
              <a:ext uri="{FF2B5EF4-FFF2-40B4-BE49-F238E27FC236}">
                <a16:creationId xmlns:a16="http://schemas.microsoft.com/office/drawing/2014/main" id="{F4936DB9-3F00-484A-7ACB-73445445BF96}"/>
              </a:ext>
            </a:extLst>
          </p:cNvPr>
          <p:cNvPicPr>
            <a:picLocks noChangeAspect="1"/>
          </p:cNvPicPr>
          <p:nvPr/>
        </p:nvPicPr>
        <p:blipFill>
          <a:blip r:embed="rId6"/>
          <a:stretch>
            <a:fillRect/>
          </a:stretch>
        </p:blipFill>
        <p:spPr>
          <a:xfrm>
            <a:off x="2225554" y="5328483"/>
            <a:ext cx="1280271" cy="451143"/>
          </a:xfrm>
          <a:prstGeom prst="rect">
            <a:avLst/>
          </a:prstGeom>
        </p:spPr>
      </p:pic>
      <p:pic>
        <p:nvPicPr>
          <p:cNvPr id="26" name="Imagen 25">
            <a:extLst>
              <a:ext uri="{FF2B5EF4-FFF2-40B4-BE49-F238E27FC236}">
                <a16:creationId xmlns:a16="http://schemas.microsoft.com/office/drawing/2014/main" id="{E7887B58-BFB8-2DB2-81E3-AD30DBD9572B}"/>
              </a:ext>
            </a:extLst>
          </p:cNvPr>
          <p:cNvPicPr>
            <a:picLocks noChangeAspect="1"/>
          </p:cNvPicPr>
          <p:nvPr/>
        </p:nvPicPr>
        <p:blipFill>
          <a:blip r:embed="rId7"/>
          <a:stretch>
            <a:fillRect/>
          </a:stretch>
        </p:blipFill>
        <p:spPr>
          <a:xfrm>
            <a:off x="2109720" y="5948265"/>
            <a:ext cx="1396105" cy="207282"/>
          </a:xfrm>
          <a:prstGeom prst="rect">
            <a:avLst/>
          </a:prstGeom>
        </p:spPr>
      </p:pic>
      <p:pic>
        <p:nvPicPr>
          <p:cNvPr id="28" name="Imagen 27">
            <a:extLst>
              <a:ext uri="{FF2B5EF4-FFF2-40B4-BE49-F238E27FC236}">
                <a16:creationId xmlns:a16="http://schemas.microsoft.com/office/drawing/2014/main" id="{41F255DE-5CC0-D1DD-A648-DB6012DF11CD}"/>
              </a:ext>
            </a:extLst>
          </p:cNvPr>
          <p:cNvPicPr>
            <a:picLocks noChangeAspect="1"/>
          </p:cNvPicPr>
          <p:nvPr/>
        </p:nvPicPr>
        <p:blipFill>
          <a:blip r:embed="rId8"/>
          <a:stretch>
            <a:fillRect/>
          </a:stretch>
        </p:blipFill>
        <p:spPr>
          <a:xfrm>
            <a:off x="1926824" y="6392002"/>
            <a:ext cx="1579001" cy="213378"/>
          </a:xfrm>
          <a:prstGeom prst="rect">
            <a:avLst/>
          </a:prstGeom>
        </p:spPr>
      </p:pic>
    </p:spTree>
    <p:extLst>
      <p:ext uri="{BB962C8B-B14F-4D97-AF65-F5344CB8AC3E}">
        <p14:creationId xmlns:p14="http://schemas.microsoft.com/office/powerpoint/2010/main" val="259062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p:bldP spid="16" grpId="0"/>
      <p:bldP spid="20"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946380-4B68-35A1-01F3-6096E20E4E46}"/>
            </a:ext>
          </a:extLst>
        </p:cNvPr>
        <p:cNvGrpSpPr/>
        <p:nvPr/>
      </p:nvGrpSpPr>
      <p:grpSpPr>
        <a:xfrm>
          <a:off x="0" y="0"/>
          <a:ext cx="0" cy="0"/>
          <a:chOff x="0" y="0"/>
          <a:chExt cx="0" cy="0"/>
        </a:xfrm>
      </p:grpSpPr>
      <p:pic>
        <p:nvPicPr>
          <p:cNvPr id="7" name="Imagen 6">
            <a:extLst>
              <a:ext uri="{FF2B5EF4-FFF2-40B4-BE49-F238E27FC236}">
                <a16:creationId xmlns:a16="http://schemas.microsoft.com/office/drawing/2014/main" id="{A489004F-0CF8-8B77-7F23-D084E9E31153}"/>
              </a:ext>
            </a:extLst>
          </p:cNvPr>
          <p:cNvPicPr>
            <a:picLocks noChangeAspect="1"/>
          </p:cNvPicPr>
          <p:nvPr/>
        </p:nvPicPr>
        <p:blipFill>
          <a:blip r:embed="rId2"/>
          <a:stretch>
            <a:fillRect/>
          </a:stretch>
        </p:blipFill>
        <p:spPr>
          <a:xfrm>
            <a:off x="0" y="0"/>
            <a:ext cx="12187719" cy="6858000"/>
          </a:xfrm>
          <a:prstGeom prst="rect">
            <a:avLst/>
          </a:prstGeom>
        </p:spPr>
      </p:pic>
      <p:sp>
        <p:nvSpPr>
          <p:cNvPr id="3" name="CuadroTexto 2">
            <a:extLst>
              <a:ext uri="{FF2B5EF4-FFF2-40B4-BE49-F238E27FC236}">
                <a16:creationId xmlns:a16="http://schemas.microsoft.com/office/drawing/2014/main" id="{5FD2B891-4E9A-6EFE-EA25-C6DA7CFF07B7}"/>
              </a:ext>
            </a:extLst>
          </p:cNvPr>
          <p:cNvSpPr txBox="1"/>
          <p:nvPr/>
        </p:nvSpPr>
        <p:spPr>
          <a:xfrm>
            <a:off x="-1" y="544233"/>
            <a:ext cx="10827521" cy="369332"/>
          </a:xfrm>
          <a:prstGeom prst="rect">
            <a:avLst/>
          </a:prstGeom>
          <a:noFill/>
        </p:spPr>
        <p:txBody>
          <a:bodyPr wrap="square">
            <a:spAutoFit/>
          </a:bodyPr>
          <a:lstStyle/>
          <a:p>
            <a:r>
              <a:rPr lang="es-SV" sz="1800" dirty="0">
                <a:effectLst/>
                <a:latin typeface="Aptos" panose="020B0004020202020204" pitchFamily="34" charset="0"/>
                <a:ea typeface="Aptos" panose="020B0004020202020204" pitchFamily="34" charset="0"/>
                <a:cs typeface="Times New Roman" panose="02020603050405020304" pitchFamily="18" charset="0"/>
              </a:rPr>
              <a:t>Haciendo diagrama de cuerpo libre del bloque 2 (asumiendo que se mueve hacia la derecha)</a:t>
            </a:r>
            <a:endParaRPr lang="es-SV" dirty="0"/>
          </a:p>
        </p:txBody>
      </p:sp>
      <p:pic>
        <p:nvPicPr>
          <p:cNvPr id="5" name="Imagen 4" descr="Imagen que contiene reloj, señal, dibujo&#10;&#10;Descripción generada automáticamente">
            <a:extLst>
              <a:ext uri="{FF2B5EF4-FFF2-40B4-BE49-F238E27FC236}">
                <a16:creationId xmlns:a16="http://schemas.microsoft.com/office/drawing/2014/main" id="{1A8E25BA-0BA8-AED8-5210-3F747E1155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339" y="1040670"/>
            <a:ext cx="1667108" cy="1324160"/>
          </a:xfrm>
          <a:prstGeom prst="rect">
            <a:avLst/>
          </a:prstGeom>
        </p:spPr>
      </p:pic>
      <p:sp>
        <p:nvSpPr>
          <p:cNvPr id="12" name="CuadroTexto 11">
            <a:extLst>
              <a:ext uri="{FF2B5EF4-FFF2-40B4-BE49-F238E27FC236}">
                <a16:creationId xmlns:a16="http://schemas.microsoft.com/office/drawing/2014/main" id="{4A7D7BA4-0D02-75F2-FB0D-E7F079D9DE1B}"/>
              </a:ext>
            </a:extLst>
          </p:cNvPr>
          <p:cNvSpPr txBox="1"/>
          <p:nvPr/>
        </p:nvSpPr>
        <p:spPr>
          <a:xfrm>
            <a:off x="101557" y="2383819"/>
            <a:ext cx="3974787" cy="674928"/>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Haciendo sumatoria de fuerzas en y (el bloque no se mueve verticalmente</a:t>
            </a:r>
            <a:r>
              <a:rPr lang="es-SV" sz="14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4" name="Imagen 13">
            <a:extLst>
              <a:ext uri="{FF2B5EF4-FFF2-40B4-BE49-F238E27FC236}">
                <a16:creationId xmlns:a16="http://schemas.microsoft.com/office/drawing/2014/main" id="{138A4D9E-3231-884B-7CEA-7D485A00174D}"/>
              </a:ext>
            </a:extLst>
          </p:cNvPr>
          <p:cNvPicPr>
            <a:picLocks noChangeAspect="1"/>
          </p:cNvPicPr>
          <p:nvPr/>
        </p:nvPicPr>
        <p:blipFill>
          <a:blip r:embed="rId4"/>
          <a:stretch>
            <a:fillRect/>
          </a:stretch>
        </p:blipFill>
        <p:spPr>
          <a:xfrm>
            <a:off x="365705" y="3209068"/>
            <a:ext cx="1396105" cy="451143"/>
          </a:xfrm>
          <a:prstGeom prst="rect">
            <a:avLst/>
          </a:prstGeom>
        </p:spPr>
      </p:pic>
      <p:pic>
        <p:nvPicPr>
          <p:cNvPr id="16" name="Imagen 15">
            <a:extLst>
              <a:ext uri="{FF2B5EF4-FFF2-40B4-BE49-F238E27FC236}">
                <a16:creationId xmlns:a16="http://schemas.microsoft.com/office/drawing/2014/main" id="{3C712763-37D1-A6AC-E019-E8FFCD1E1EDD}"/>
              </a:ext>
            </a:extLst>
          </p:cNvPr>
          <p:cNvPicPr>
            <a:picLocks noChangeAspect="1"/>
          </p:cNvPicPr>
          <p:nvPr/>
        </p:nvPicPr>
        <p:blipFill>
          <a:blip r:embed="rId5"/>
          <a:stretch>
            <a:fillRect/>
          </a:stretch>
        </p:blipFill>
        <p:spPr>
          <a:xfrm>
            <a:off x="127902" y="3731443"/>
            <a:ext cx="1201016" cy="207282"/>
          </a:xfrm>
          <a:prstGeom prst="rect">
            <a:avLst/>
          </a:prstGeom>
        </p:spPr>
      </p:pic>
      <p:pic>
        <p:nvPicPr>
          <p:cNvPr id="18" name="Imagen 17">
            <a:extLst>
              <a:ext uri="{FF2B5EF4-FFF2-40B4-BE49-F238E27FC236}">
                <a16:creationId xmlns:a16="http://schemas.microsoft.com/office/drawing/2014/main" id="{1F7DFC24-9123-6CB2-F74D-1326A14E5F6F}"/>
              </a:ext>
            </a:extLst>
          </p:cNvPr>
          <p:cNvPicPr>
            <a:picLocks noChangeAspect="1"/>
          </p:cNvPicPr>
          <p:nvPr/>
        </p:nvPicPr>
        <p:blipFill>
          <a:blip r:embed="rId6"/>
          <a:stretch>
            <a:fillRect/>
          </a:stretch>
        </p:blipFill>
        <p:spPr>
          <a:xfrm>
            <a:off x="588228" y="4061145"/>
            <a:ext cx="951058" cy="304826"/>
          </a:xfrm>
          <a:prstGeom prst="rect">
            <a:avLst/>
          </a:prstGeom>
        </p:spPr>
      </p:pic>
      <p:pic>
        <p:nvPicPr>
          <p:cNvPr id="20" name="Imagen 19">
            <a:extLst>
              <a:ext uri="{FF2B5EF4-FFF2-40B4-BE49-F238E27FC236}">
                <a16:creationId xmlns:a16="http://schemas.microsoft.com/office/drawing/2014/main" id="{0C815C50-06E2-3F1B-CFDF-47B4858DDF86}"/>
              </a:ext>
            </a:extLst>
          </p:cNvPr>
          <p:cNvPicPr>
            <a:picLocks noChangeAspect="1"/>
          </p:cNvPicPr>
          <p:nvPr/>
        </p:nvPicPr>
        <p:blipFill>
          <a:blip r:embed="rId7"/>
          <a:stretch>
            <a:fillRect/>
          </a:stretch>
        </p:blipFill>
        <p:spPr>
          <a:xfrm>
            <a:off x="662712" y="4488391"/>
            <a:ext cx="987638" cy="213378"/>
          </a:xfrm>
          <a:prstGeom prst="rect">
            <a:avLst/>
          </a:prstGeom>
        </p:spPr>
      </p:pic>
      <p:pic>
        <p:nvPicPr>
          <p:cNvPr id="22" name="Imagen 21">
            <a:extLst>
              <a:ext uri="{FF2B5EF4-FFF2-40B4-BE49-F238E27FC236}">
                <a16:creationId xmlns:a16="http://schemas.microsoft.com/office/drawing/2014/main" id="{82F0CA63-96E8-8087-5252-E2BBE84B3208}"/>
              </a:ext>
            </a:extLst>
          </p:cNvPr>
          <p:cNvPicPr>
            <a:picLocks noChangeAspect="1"/>
          </p:cNvPicPr>
          <p:nvPr/>
        </p:nvPicPr>
        <p:blipFill>
          <a:blip r:embed="rId8"/>
          <a:stretch>
            <a:fillRect/>
          </a:stretch>
        </p:blipFill>
        <p:spPr>
          <a:xfrm>
            <a:off x="92687" y="4722146"/>
            <a:ext cx="3115326" cy="493819"/>
          </a:xfrm>
          <a:prstGeom prst="rect">
            <a:avLst/>
          </a:prstGeom>
        </p:spPr>
      </p:pic>
      <p:pic>
        <p:nvPicPr>
          <p:cNvPr id="24" name="Imagen 23">
            <a:extLst>
              <a:ext uri="{FF2B5EF4-FFF2-40B4-BE49-F238E27FC236}">
                <a16:creationId xmlns:a16="http://schemas.microsoft.com/office/drawing/2014/main" id="{14F60230-D9C0-117F-0300-968B99367C83}"/>
              </a:ext>
            </a:extLst>
          </p:cNvPr>
          <p:cNvPicPr>
            <a:picLocks noChangeAspect="1"/>
          </p:cNvPicPr>
          <p:nvPr/>
        </p:nvPicPr>
        <p:blipFill>
          <a:blip r:embed="rId9"/>
          <a:stretch>
            <a:fillRect/>
          </a:stretch>
        </p:blipFill>
        <p:spPr>
          <a:xfrm>
            <a:off x="387878" y="5071643"/>
            <a:ext cx="1280271" cy="451143"/>
          </a:xfrm>
          <a:prstGeom prst="rect">
            <a:avLst/>
          </a:prstGeom>
        </p:spPr>
      </p:pic>
      <p:pic>
        <p:nvPicPr>
          <p:cNvPr id="28" name="Imagen 27">
            <a:extLst>
              <a:ext uri="{FF2B5EF4-FFF2-40B4-BE49-F238E27FC236}">
                <a16:creationId xmlns:a16="http://schemas.microsoft.com/office/drawing/2014/main" id="{C2DC466C-6ED6-AB29-242A-EBB556501338}"/>
              </a:ext>
            </a:extLst>
          </p:cNvPr>
          <p:cNvPicPr>
            <a:picLocks noChangeAspect="1"/>
          </p:cNvPicPr>
          <p:nvPr/>
        </p:nvPicPr>
        <p:blipFill>
          <a:blip r:embed="rId10"/>
          <a:stretch>
            <a:fillRect/>
          </a:stretch>
        </p:blipFill>
        <p:spPr>
          <a:xfrm>
            <a:off x="187183" y="5707592"/>
            <a:ext cx="1463167" cy="219475"/>
          </a:xfrm>
          <a:prstGeom prst="rect">
            <a:avLst/>
          </a:prstGeom>
        </p:spPr>
      </p:pic>
      <p:pic>
        <p:nvPicPr>
          <p:cNvPr id="32" name="Imagen 31">
            <a:extLst>
              <a:ext uri="{FF2B5EF4-FFF2-40B4-BE49-F238E27FC236}">
                <a16:creationId xmlns:a16="http://schemas.microsoft.com/office/drawing/2014/main" id="{A128D408-9C4A-DE7A-95BD-966C2EDF3F65}"/>
              </a:ext>
            </a:extLst>
          </p:cNvPr>
          <p:cNvPicPr>
            <a:picLocks noChangeAspect="1"/>
          </p:cNvPicPr>
          <p:nvPr/>
        </p:nvPicPr>
        <p:blipFill>
          <a:blip r:embed="rId11"/>
          <a:stretch>
            <a:fillRect/>
          </a:stretch>
        </p:blipFill>
        <p:spPr>
          <a:xfrm>
            <a:off x="816847" y="6168162"/>
            <a:ext cx="1444877" cy="219475"/>
          </a:xfrm>
          <a:prstGeom prst="rect">
            <a:avLst/>
          </a:prstGeom>
        </p:spPr>
      </p:pic>
      <p:pic>
        <p:nvPicPr>
          <p:cNvPr id="34" name="Imagen 33">
            <a:extLst>
              <a:ext uri="{FF2B5EF4-FFF2-40B4-BE49-F238E27FC236}">
                <a16:creationId xmlns:a16="http://schemas.microsoft.com/office/drawing/2014/main" id="{044BCD21-C7E7-269E-5F4E-2ACB298B7F8E}"/>
              </a:ext>
            </a:extLst>
          </p:cNvPr>
          <p:cNvPicPr>
            <a:picLocks noChangeAspect="1"/>
          </p:cNvPicPr>
          <p:nvPr/>
        </p:nvPicPr>
        <p:blipFill>
          <a:blip r:embed="rId12"/>
          <a:stretch>
            <a:fillRect/>
          </a:stretch>
        </p:blipFill>
        <p:spPr>
          <a:xfrm>
            <a:off x="4076344" y="4794810"/>
            <a:ext cx="1658256" cy="329213"/>
          </a:xfrm>
          <a:prstGeom prst="rect">
            <a:avLst/>
          </a:prstGeom>
        </p:spPr>
      </p:pic>
      <p:pic>
        <p:nvPicPr>
          <p:cNvPr id="36" name="Imagen 35">
            <a:extLst>
              <a:ext uri="{FF2B5EF4-FFF2-40B4-BE49-F238E27FC236}">
                <a16:creationId xmlns:a16="http://schemas.microsoft.com/office/drawing/2014/main" id="{71DD5896-F102-6A68-358E-4081AA978FD5}"/>
              </a:ext>
            </a:extLst>
          </p:cNvPr>
          <p:cNvPicPr>
            <a:picLocks noChangeAspect="1"/>
          </p:cNvPicPr>
          <p:nvPr/>
        </p:nvPicPr>
        <p:blipFill>
          <a:blip r:embed="rId13"/>
          <a:stretch>
            <a:fillRect/>
          </a:stretch>
        </p:blipFill>
        <p:spPr>
          <a:xfrm>
            <a:off x="2649320" y="5163271"/>
            <a:ext cx="3444539" cy="493819"/>
          </a:xfrm>
          <a:prstGeom prst="rect">
            <a:avLst/>
          </a:prstGeom>
        </p:spPr>
      </p:pic>
      <p:pic>
        <p:nvPicPr>
          <p:cNvPr id="38" name="Imagen 37">
            <a:extLst>
              <a:ext uri="{FF2B5EF4-FFF2-40B4-BE49-F238E27FC236}">
                <a16:creationId xmlns:a16="http://schemas.microsoft.com/office/drawing/2014/main" id="{0C99DF31-2E30-B6E5-527C-9B51AC796892}"/>
              </a:ext>
            </a:extLst>
          </p:cNvPr>
          <p:cNvPicPr>
            <a:picLocks noChangeAspect="1"/>
          </p:cNvPicPr>
          <p:nvPr/>
        </p:nvPicPr>
        <p:blipFill>
          <a:blip r:embed="rId12"/>
          <a:stretch>
            <a:fillRect/>
          </a:stretch>
        </p:blipFill>
        <p:spPr>
          <a:xfrm>
            <a:off x="4076344" y="5652722"/>
            <a:ext cx="1658256" cy="329213"/>
          </a:xfrm>
          <a:prstGeom prst="rect">
            <a:avLst/>
          </a:prstGeom>
        </p:spPr>
      </p:pic>
      <p:pic>
        <p:nvPicPr>
          <p:cNvPr id="40" name="Imagen 39">
            <a:extLst>
              <a:ext uri="{FF2B5EF4-FFF2-40B4-BE49-F238E27FC236}">
                <a16:creationId xmlns:a16="http://schemas.microsoft.com/office/drawing/2014/main" id="{0297C12A-0826-92D6-8636-C93D92BB584E}"/>
              </a:ext>
            </a:extLst>
          </p:cNvPr>
          <p:cNvPicPr>
            <a:picLocks noChangeAspect="1"/>
          </p:cNvPicPr>
          <p:nvPr/>
        </p:nvPicPr>
        <p:blipFill>
          <a:blip r:embed="rId14"/>
          <a:stretch>
            <a:fillRect/>
          </a:stretch>
        </p:blipFill>
        <p:spPr>
          <a:xfrm>
            <a:off x="4076344" y="6022277"/>
            <a:ext cx="3383573" cy="493819"/>
          </a:xfrm>
          <a:prstGeom prst="rect">
            <a:avLst/>
          </a:prstGeom>
        </p:spPr>
      </p:pic>
      <p:pic>
        <p:nvPicPr>
          <p:cNvPr id="44" name="Imagen 43">
            <a:extLst>
              <a:ext uri="{FF2B5EF4-FFF2-40B4-BE49-F238E27FC236}">
                <a16:creationId xmlns:a16="http://schemas.microsoft.com/office/drawing/2014/main" id="{B09E528B-A5AC-1BCD-1D82-E72C0F8D0919}"/>
              </a:ext>
            </a:extLst>
          </p:cNvPr>
          <p:cNvPicPr>
            <a:picLocks noChangeAspect="1"/>
          </p:cNvPicPr>
          <p:nvPr/>
        </p:nvPicPr>
        <p:blipFill>
          <a:blip r:embed="rId15"/>
          <a:stretch>
            <a:fillRect/>
          </a:stretch>
        </p:blipFill>
        <p:spPr>
          <a:xfrm>
            <a:off x="7228359" y="1288462"/>
            <a:ext cx="2999492" cy="493819"/>
          </a:xfrm>
          <a:prstGeom prst="rect">
            <a:avLst/>
          </a:prstGeom>
        </p:spPr>
      </p:pic>
      <p:pic>
        <p:nvPicPr>
          <p:cNvPr id="46" name="Imagen 45">
            <a:extLst>
              <a:ext uri="{FF2B5EF4-FFF2-40B4-BE49-F238E27FC236}">
                <a16:creationId xmlns:a16="http://schemas.microsoft.com/office/drawing/2014/main" id="{D9A1F7D0-48CF-DD72-0707-6DF2F1697C9C}"/>
              </a:ext>
            </a:extLst>
          </p:cNvPr>
          <p:cNvPicPr>
            <a:picLocks noChangeAspect="1"/>
          </p:cNvPicPr>
          <p:nvPr/>
        </p:nvPicPr>
        <p:blipFill>
          <a:blip r:embed="rId16"/>
          <a:stretch>
            <a:fillRect/>
          </a:stretch>
        </p:blipFill>
        <p:spPr>
          <a:xfrm>
            <a:off x="7370535" y="1890566"/>
            <a:ext cx="2920237" cy="310923"/>
          </a:xfrm>
          <a:prstGeom prst="rect">
            <a:avLst/>
          </a:prstGeom>
        </p:spPr>
      </p:pic>
      <p:pic>
        <p:nvPicPr>
          <p:cNvPr id="48" name="Imagen 47">
            <a:extLst>
              <a:ext uri="{FF2B5EF4-FFF2-40B4-BE49-F238E27FC236}">
                <a16:creationId xmlns:a16="http://schemas.microsoft.com/office/drawing/2014/main" id="{82AE666B-B868-C0CD-80A7-21F57B51CB25}"/>
              </a:ext>
            </a:extLst>
          </p:cNvPr>
          <p:cNvPicPr>
            <a:picLocks noChangeAspect="1"/>
          </p:cNvPicPr>
          <p:nvPr/>
        </p:nvPicPr>
        <p:blipFill>
          <a:blip r:embed="rId17"/>
          <a:stretch>
            <a:fillRect/>
          </a:stretch>
        </p:blipFill>
        <p:spPr>
          <a:xfrm>
            <a:off x="7228359" y="2405055"/>
            <a:ext cx="2773920" cy="195089"/>
          </a:xfrm>
          <a:prstGeom prst="rect">
            <a:avLst/>
          </a:prstGeom>
        </p:spPr>
      </p:pic>
      <p:pic>
        <p:nvPicPr>
          <p:cNvPr id="50" name="Imagen 49">
            <a:extLst>
              <a:ext uri="{FF2B5EF4-FFF2-40B4-BE49-F238E27FC236}">
                <a16:creationId xmlns:a16="http://schemas.microsoft.com/office/drawing/2014/main" id="{C1C2898D-331E-E4E1-00F8-C2C59A940412}"/>
              </a:ext>
            </a:extLst>
          </p:cNvPr>
          <p:cNvPicPr>
            <a:picLocks noChangeAspect="1"/>
          </p:cNvPicPr>
          <p:nvPr/>
        </p:nvPicPr>
        <p:blipFill>
          <a:blip r:embed="rId18"/>
          <a:stretch>
            <a:fillRect/>
          </a:stretch>
        </p:blipFill>
        <p:spPr>
          <a:xfrm>
            <a:off x="7197876" y="2867207"/>
            <a:ext cx="2804403" cy="219475"/>
          </a:xfrm>
          <a:prstGeom prst="rect">
            <a:avLst/>
          </a:prstGeom>
        </p:spPr>
      </p:pic>
      <p:pic>
        <p:nvPicPr>
          <p:cNvPr id="52" name="Imagen 51">
            <a:extLst>
              <a:ext uri="{FF2B5EF4-FFF2-40B4-BE49-F238E27FC236}">
                <a16:creationId xmlns:a16="http://schemas.microsoft.com/office/drawing/2014/main" id="{53C7C89F-51EC-7C6C-8C2E-131E1FAEC577}"/>
              </a:ext>
            </a:extLst>
          </p:cNvPr>
          <p:cNvPicPr>
            <a:picLocks noChangeAspect="1"/>
          </p:cNvPicPr>
          <p:nvPr/>
        </p:nvPicPr>
        <p:blipFill>
          <a:blip r:embed="rId19"/>
          <a:stretch>
            <a:fillRect/>
          </a:stretch>
        </p:blipFill>
        <p:spPr>
          <a:xfrm>
            <a:off x="7228359" y="3262650"/>
            <a:ext cx="1755800" cy="548688"/>
          </a:xfrm>
          <a:prstGeom prst="rect">
            <a:avLst/>
          </a:prstGeom>
        </p:spPr>
      </p:pic>
      <p:pic>
        <p:nvPicPr>
          <p:cNvPr id="54" name="Imagen 53">
            <a:extLst>
              <a:ext uri="{FF2B5EF4-FFF2-40B4-BE49-F238E27FC236}">
                <a16:creationId xmlns:a16="http://schemas.microsoft.com/office/drawing/2014/main" id="{076A8742-0C01-64EE-BFDE-3A9EEC38FF4E}"/>
              </a:ext>
            </a:extLst>
          </p:cNvPr>
          <p:cNvPicPr>
            <a:picLocks noChangeAspect="1"/>
          </p:cNvPicPr>
          <p:nvPr/>
        </p:nvPicPr>
        <p:blipFill>
          <a:blip r:embed="rId20"/>
          <a:stretch>
            <a:fillRect/>
          </a:stretch>
        </p:blipFill>
        <p:spPr>
          <a:xfrm>
            <a:off x="6124887" y="3876532"/>
            <a:ext cx="2859272" cy="579170"/>
          </a:xfrm>
          <a:prstGeom prst="rect">
            <a:avLst/>
          </a:prstGeom>
        </p:spPr>
      </p:pic>
      <p:pic>
        <p:nvPicPr>
          <p:cNvPr id="56" name="Imagen 55">
            <a:extLst>
              <a:ext uri="{FF2B5EF4-FFF2-40B4-BE49-F238E27FC236}">
                <a16:creationId xmlns:a16="http://schemas.microsoft.com/office/drawing/2014/main" id="{F0F63466-9195-CF19-0BD9-29EEDCFCDBE3}"/>
              </a:ext>
            </a:extLst>
          </p:cNvPr>
          <p:cNvPicPr>
            <a:picLocks noChangeAspect="1"/>
          </p:cNvPicPr>
          <p:nvPr/>
        </p:nvPicPr>
        <p:blipFill>
          <a:blip r:embed="rId21"/>
          <a:stretch>
            <a:fillRect/>
          </a:stretch>
        </p:blipFill>
        <p:spPr>
          <a:xfrm>
            <a:off x="8404923" y="4701769"/>
            <a:ext cx="1518036" cy="249958"/>
          </a:xfrm>
          <a:prstGeom prst="rect">
            <a:avLst/>
          </a:prstGeom>
        </p:spPr>
      </p:pic>
    </p:spTree>
    <p:extLst>
      <p:ext uri="{BB962C8B-B14F-4D97-AF65-F5344CB8AC3E}">
        <p14:creationId xmlns:p14="http://schemas.microsoft.com/office/powerpoint/2010/main" val="52561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4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4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5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5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7AE6D9-1003-94D9-70C4-4D79F12A398A}"/>
            </a:ext>
          </a:extLst>
        </p:cNvPr>
        <p:cNvGrpSpPr/>
        <p:nvPr/>
      </p:nvGrpSpPr>
      <p:grpSpPr>
        <a:xfrm>
          <a:off x="0" y="0"/>
          <a:ext cx="0" cy="0"/>
          <a:chOff x="0" y="0"/>
          <a:chExt cx="0" cy="0"/>
        </a:xfrm>
      </p:grpSpPr>
      <p:pic>
        <p:nvPicPr>
          <p:cNvPr id="7" name="Imagen 6">
            <a:extLst>
              <a:ext uri="{FF2B5EF4-FFF2-40B4-BE49-F238E27FC236}">
                <a16:creationId xmlns:a16="http://schemas.microsoft.com/office/drawing/2014/main" id="{18AF7623-1F6D-84E7-1046-261735427BE7}"/>
              </a:ext>
            </a:extLst>
          </p:cNvPr>
          <p:cNvPicPr>
            <a:picLocks noChangeAspect="1"/>
          </p:cNvPicPr>
          <p:nvPr/>
        </p:nvPicPr>
        <p:blipFill>
          <a:blip r:embed="rId2"/>
          <a:stretch>
            <a:fillRect/>
          </a:stretch>
        </p:blipFill>
        <p:spPr>
          <a:xfrm>
            <a:off x="4281" y="1645"/>
            <a:ext cx="12187719" cy="6858000"/>
          </a:xfrm>
          <a:prstGeom prst="rect">
            <a:avLst/>
          </a:prstGeom>
        </p:spPr>
      </p:pic>
      <p:sp>
        <p:nvSpPr>
          <p:cNvPr id="5" name="CuadroTexto 4">
            <a:extLst>
              <a:ext uri="{FF2B5EF4-FFF2-40B4-BE49-F238E27FC236}">
                <a16:creationId xmlns:a16="http://schemas.microsoft.com/office/drawing/2014/main" id="{6CC7B5E1-BC1C-008E-2F0C-1BE0D8EB65AB}"/>
              </a:ext>
            </a:extLst>
          </p:cNvPr>
          <p:cNvSpPr txBox="1"/>
          <p:nvPr/>
        </p:nvSpPr>
        <p:spPr>
          <a:xfrm>
            <a:off x="170914" y="515376"/>
            <a:ext cx="11801743" cy="1472839"/>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Ejemplo 3. Un sistema de tres bloque iguales de masa 10 kg, se jala por medio de una fuerza única de 75 N, como se muestra en la figura. El coeficiente de fricción entre la superficie y los tres bloques es de 0.15. Encuentre:</a:t>
            </a:r>
          </a:p>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a) la aceleración del sistema y la tensión de las cuerdas.</a:t>
            </a:r>
          </a:p>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b) la aceleración del sistema y la tensión de las cuerdas, si no existiera fricción.</a:t>
            </a:r>
          </a:p>
        </p:txBody>
      </p:sp>
      <p:pic>
        <p:nvPicPr>
          <p:cNvPr id="8" name="Imagen 7" descr="Diagrama&#10;&#10;Descripción generada automáticamente">
            <a:extLst>
              <a:ext uri="{FF2B5EF4-FFF2-40B4-BE49-F238E27FC236}">
                <a16:creationId xmlns:a16="http://schemas.microsoft.com/office/drawing/2014/main" id="{3C4378DF-BB3B-F3C0-6A74-02DC6D436C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241" y="2086337"/>
            <a:ext cx="7078063" cy="1181265"/>
          </a:xfrm>
          <a:prstGeom prst="rect">
            <a:avLst/>
          </a:prstGeom>
        </p:spPr>
      </p:pic>
      <p:sp>
        <p:nvSpPr>
          <p:cNvPr id="10" name="CuadroTexto 9">
            <a:extLst>
              <a:ext uri="{FF2B5EF4-FFF2-40B4-BE49-F238E27FC236}">
                <a16:creationId xmlns:a16="http://schemas.microsoft.com/office/drawing/2014/main" id="{CF9E8300-17E8-653A-3780-81684AF44EC9}"/>
              </a:ext>
            </a:extLst>
          </p:cNvPr>
          <p:cNvSpPr txBox="1"/>
          <p:nvPr/>
        </p:nvSpPr>
        <p:spPr>
          <a:xfrm>
            <a:off x="170914" y="3267602"/>
            <a:ext cx="6152972" cy="369332"/>
          </a:xfrm>
          <a:prstGeom prst="rect">
            <a:avLst/>
          </a:prstGeom>
          <a:noFill/>
        </p:spPr>
        <p:txBody>
          <a:bodyPr wrap="square">
            <a:spAutoFit/>
          </a:bodyPr>
          <a:lstStyle/>
          <a:p>
            <a:r>
              <a:rPr lang="es-SV" sz="1800" dirty="0">
                <a:effectLst/>
                <a:latin typeface="Aptos" panose="020B0004020202020204" pitchFamily="34" charset="0"/>
                <a:ea typeface="Aptos" panose="020B0004020202020204" pitchFamily="34" charset="0"/>
                <a:cs typeface="Times New Roman" panose="02020603050405020304" pitchFamily="18" charset="0"/>
              </a:rPr>
              <a:t>Diagrama de cuerpo libre del bloque 1</a:t>
            </a:r>
            <a:endParaRPr lang="es-SV" dirty="0"/>
          </a:p>
        </p:txBody>
      </p:sp>
      <p:pic>
        <p:nvPicPr>
          <p:cNvPr id="12" name="Imagen 11" descr="Imagen de la pantalla de un video juego&#10;&#10;Descripción generada automáticamente con confianza baja">
            <a:extLst>
              <a:ext uri="{FF2B5EF4-FFF2-40B4-BE49-F238E27FC236}">
                <a16:creationId xmlns:a16="http://schemas.microsoft.com/office/drawing/2014/main" id="{C85A18CE-1623-D5F2-B757-7AD07AE429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5241" y="3689991"/>
            <a:ext cx="2048161" cy="1571844"/>
          </a:xfrm>
          <a:prstGeom prst="rect">
            <a:avLst/>
          </a:prstGeom>
        </p:spPr>
      </p:pic>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A0B9BAB4-495D-3DEA-178A-6995501ADEE0}"/>
                  </a:ext>
                </a:extLst>
              </p:cNvPr>
              <p:cNvSpPr txBox="1"/>
              <p:nvPr/>
            </p:nvSpPr>
            <p:spPr>
              <a:xfrm>
                <a:off x="5819685" y="5261835"/>
                <a:ext cx="6152972" cy="777521"/>
              </a:xfrm>
              <a:prstGeom prst="rect">
                <a:avLst/>
              </a:prstGeom>
              <a:noFill/>
            </p:spPr>
            <p:txBody>
              <a:bodyPr wrap="square">
                <a:spAutoFit/>
              </a:bodyPr>
              <a:lstStyle/>
              <a:p>
                <a:pPr algn="just">
                  <a:lnSpc>
                    <a:spcPct val="107000"/>
                  </a:lnSpc>
                  <a:spcAft>
                    <a:spcPts val="800"/>
                  </a:spcAft>
                </a:pPr>
                <a14:m>
                  <m:oMath xmlns:m="http://schemas.openxmlformats.org/officeDocument/2006/math">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𝑁</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1</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s-SV" sz="1800" i="1">
                            <a:effectLst/>
                            <a:latin typeface="Cambria Math" panose="02040503050406030204" pitchFamily="18" charset="0"/>
                            <a:ea typeface="Aptos" panose="020B0004020202020204" pitchFamily="34" charset="0"/>
                            <a:cs typeface="Times New Roman" panose="02020603050405020304" pitchFamily="18" charset="0"/>
                          </a:rPr>
                        </m:ctrlPr>
                      </m:sSubPr>
                      <m:e>
                        <m:r>
                          <a:rPr lang="es-SV" sz="1800" i="1">
                            <a:effectLst/>
                            <a:latin typeface="Cambria Math" panose="02040503050406030204" pitchFamily="18" charset="0"/>
                            <a:ea typeface="Aptos" panose="020B0004020202020204" pitchFamily="34" charset="0"/>
                            <a:cs typeface="Times New Roman" panose="02020603050405020304" pitchFamily="18" charset="0"/>
                          </a:rPr>
                          <m:t>𝑚</m:t>
                        </m:r>
                      </m:e>
                      <m:sub>
                        <m:r>
                          <a:rPr lang="es-SV" sz="1800" i="1">
                            <a:effectLst/>
                            <a:latin typeface="Cambria Math" panose="02040503050406030204" pitchFamily="18" charset="0"/>
                            <a:ea typeface="Aptos" panose="020B0004020202020204" pitchFamily="34" charset="0"/>
                            <a:cs typeface="Times New Roman" panose="02020603050405020304" pitchFamily="18" charset="0"/>
                          </a:rPr>
                          <m:t>1</m:t>
                        </m:r>
                      </m:sub>
                    </m:sSub>
                    <m:r>
                      <a:rPr lang="es-SV" sz="1800" i="1">
                        <a:effectLst/>
                        <a:latin typeface="Cambria Math" panose="02040503050406030204" pitchFamily="18" charset="0"/>
                        <a:ea typeface="Aptos" panose="020B0004020202020204" pitchFamily="34" charset="0"/>
                        <a:cs typeface="Times New Roman" panose="02020603050405020304" pitchFamily="18" charset="0"/>
                      </a:rPr>
                      <m:t>𝑔</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𝑚𝑔</m:t>
                    </m:r>
                  </m:oMath>
                </a14:m>
                <a:r>
                  <a:rPr lang="es-SV" sz="1800" dirty="0">
                    <a:effectLst/>
                    <a:latin typeface="Aptos" panose="020B0004020202020204" pitchFamily="34"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(vamos a observar que las tres normales serán iguales: mg)</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4" name="CuadroTexto 13">
                <a:extLst>
                  <a:ext uri="{FF2B5EF4-FFF2-40B4-BE49-F238E27FC236}">
                    <a16:creationId xmlns:a16="http://schemas.microsoft.com/office/drawing/2014/main" id="{A0B9BAB4-495D-3DEA-178A-6995501ADEE0}"/>
                  </a:ext>
                </a:extLst>
              </p:cNvPr>
              <p:cNvSpPr txBox="1">
                <a:spLocks noRot="1" noChangeAspect="1" noMove="1" noResize="1" noEditPoints="1" noAdjustHandles="1" noChangeArrowheads="1" noChangeShapeType="1" noTextEdit="1"/>
              </p:cNvSpPr>
              <p:nvPr/>
            </p:nvSpPr>
            <p:spPr>
              <a:xfrm>
                <a:off x="5819685" y="5261835"/>
                <a:ext cx="6152972" cy="777521"/>
              </a:xfrm>
              <a:prstGeom prst="rect">
                <a:avLst/>
              </a:prstGeom>
              <a:blipFill>
                <a:blip r:embed="rId5"/>
                <a:stretch>
                  <a:fillRect l="-892" b="-11719"/>
                </a:stretch>
              </a:blipFill>
            </p:spPr>
            <p:txBody>
              <a:bodyPr/>
              <a:lstStyle/>
              <a:p>
                <a:r>
                  <a:rPr lang="es-SV">
                    <a:noFill/>
                  </a:rPr>
                  <a:t> </a:t>
                </a:r>
              </a:p>
            </p:txBody>
          </p:sp>
        </mc:Fallback>
      </mc:AlternateContent>
      <p:sp>
        <p:nvSpPr>
          <p:cNvPr id="16" name="CuadroTexto 15">
            <a:extLst>
              <a:ext uri="{FF2B5EF4-FFF2-40B4-BE49-F238E27FC236}">
                <a16:creationId xmlns:a16="http://schemas.microsoft.com/office/drawing/2014/main" id="{5BE63271-2753-7327-12D5-3B635D3D60EF}"/>
              </a:ext>
            </a:extLst>
          </p:cNvPr>
          <p:cNvSpPr txBox="1"/>
          <p:nvPr/>
        </p:nvSpPr>
        <p:spPr>
          <a:xfrm>
            <a:off x="170914" y="5591810"/>
            <a:ext cx="4110529" cy="674928"/>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sumando fuerzas en y (recordando que no se mueve en esa dirección)</a:t>
            </a:r>
          </a:p>
        </p:txBody>
      </p:sp>
      <p:pic>
        <p:nvPicPr>
          <p:cNvPr id="18" name="Imagen 17">
            <a:extLst>
              <a:ext uri="{FF2B5EF4-FFF2-40B4-BE49-F238E27FC236}">
                <a16:creationId xmlns:a16="http://schemas.microsoft.com/office/drawing/2014/main" id="{344BBDFD-BF85-78D2-1D5B-42674163ADCF}"/>
              </a:ext>
            </a:extLst>
          </p:cNvPr>
          <p:cNvPicPr>
            <a:picLocks noChangeAspect="1"/>
          </p:cNvPicPr>
          <p:nvPr/>
        </p:nvPicPr>
        <p:blipFill>
          <a:blip r:embed="rId6"/>
          <a:stretch>
            <a:fillRect/>
          </a:stretch>
        </p:blipFill>
        <p:spPr>
          <a:xfrm>
            <a:off x="5512091" y="3793896"/>
            <a:ext cx="1390008" cy="451143"/>
          </a:xfrm>
          <a:prstGeom prst="rect">
            <a:avLst/>
          </a:prstGeom>
        </p:spPr>
      </p:pic>
      <p:pic>
        <p:nvPicPr>
          <p:cNvPr id="20" name="Imagen 19">
            <a:extLst>
              <a:ext uri="{FF2B5EF4-FFF2-40B4-BE49-F238E27FC236}">
                <a16:creationId xmlns:a16="http://schemas.microsoft.com/office/drawing/2014/main" id="{AFB5C921-D20D-AA97-65C5-026C94125C7E}"/>
              </a:ext>
            </a:extLst>
          </p:cNvPr>
          <p:cNvPicPr>
            <a:picLocks noChangeAspect="1"/>
          </p:cNvPicPr>
          <p:nvPr/>
        </p:nvPicPr>
        <p:blipFill>
          <a:blip r:embed="rId7"/>
          <a:stretch>
            <a:fillRect/>
          </a:stretch>
        </p:blipFill>
        <p:spPr>
          <a:xfrm>
            <a:off x="5347081" y="4428485"/>
            <a:ext cx="1188823" cy="207282"/>
          </a:xfrm>
          <a:prstGeom prst="rect">
            <a:avLst/>
          </a:prstGeom>
        </p:spPr>
      </p:pic>
      <p:pic>
        <p:nvPicPr>
          <p:cNvPr id="22" name="Imagen 21">
            <a:extLst>
              <a:ext uri="{FF2B5EF4-FFF2-40B4-BE49-F238E27FC236}">
                <a16:creationId xmlns:a16="http://schemas.microsoft.com/office/drawing/2014/main" id="{1EEDC01D-DD83-5022-B2FD-6C5872F94F24}"/>
              </a:ext>
            </a:extLst>
          </p:cNvPr>
          <p:cNvPicPr>
            <a:picLocks noChangeAspect="1"/>
          </p:cNvPicPr>
          <p:nvPr/>
        </p:nvPicPr>
        <p:blipFill>
          <a:blip r:embed="rId8"/>
          <a:stretch>
            <a:fillRect/>
          </a:stretch>
        </p:blipFill>
        <p:spPr>
          <a:xfrm>
            <a:off x="5927611" y="4908020"/>
            <a:ext cx="792549" cy="207282"/>
          </a:xfrm>
          <a:prstGeom prst="rect">
            <a:avLst/>
          </a:prstGeom>
        </p:spPr>
      </p:pic>
    </p:spTree>
    <p:extLst>
      <p:ext uri="{BB962C8B-B14F-4D97-AF65-F5344CB8AC3E}">
        <p14:creationId xmlns:p14="http://schemas.microsoft.com/office/powerpoint/2010/main" val="3435056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4" grpId="0"/>
      <p:bldP spid="16"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TotalTime>
  <Words>1229</Words>
  <Application>Microsoft Office PowerPoint</Application>
  <PresentationFormat>Panorámica</PresentationFormat>
  <Paragraphs>61</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Aptos</vt:lpstr>
      <vt:lpstr>Arial</vt:lpstr>
      <vt:lpstr>Calibri</vt:lpstr>
      <vt:lpstr>Calibri Light</vt:lpstr>
      <vt:lpstr>Cambria Math</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RUBEN ALFREDO MENDOZA JUAREZ</dc:creator>
  <cp:lastModifiedBy>RUBEN ALFREDO MENDOZA JUAREZ</cp:lastModifiedBy>
  <cp:revision>15</cp:revision>
  <dcterms:created xsi:type="dcterms:W3CDTF">2023-10-27T00:51:22Z</dcterms:created>
  <dcterms:modified xsi:type="dcterms:W3CDTF">2024-03-04T20:58:50Z</dcterms:modified>
</cp:coreProperties>
</file>