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5" r:id="rId3"/>
    <p:sldId id="266" r:id="rId4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CC514-7645-BC28-9661-2888E62F8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47859D-6676-BC22-CFA3-A555ED5FD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64248-F4F9-5548-0724-EDE74864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5/3/2024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C8A74-7D84-928D-68FC-B458A73D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3F7FB6-9C4E-3610-6DCE-EC396DC0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398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0FC15-CCA1-6207-1AA2-AA2E92AD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3B033-7BC0-834B-4036-26EFCD5E0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5CEE9-CDD4-7414-0659-8BE1ED0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5/3/2024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F82286-A596-92C9-C4E5-F5019B61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073850-2738-7053-7ED7-D7E4D833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5383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C1B99E-2222-ABCC-0108-F673F2ECF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9632D8-C0A4-B481-F1E4-D92493E07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22A2E8-CB32-D276-8566-7208F4BE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5/3/2024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B55246-3F53-C3BE-68E7-9EFF79DF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BA6E0-D8F6-F66D-C7CA-AAF9536C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89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B3026-FEC3-01F7-7632-F76435D3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C586A-1DDF-36B9-4166-6A706804C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D8641D-356B-EB11-1B27-AE7DBB02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5/3/2024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41E3B-06D8-C48D-3662-7D39402E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D8C61-72AB-7013-1328-B8F58F5D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852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710A6-4BB6-4078-B39E-B1D3E94C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6C3C1-4D78-CE47-ECA7-12266CB65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2441B-DDB4-9714-B260-9785FB3B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5/3/2024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09A49-8B0E-5099-F43D-C87576E5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6196A-1E06-2F54-17BF-FADD945C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809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0F371-1A76-E6D7-1E1D-0BD60395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A5E95-D116-BEB0-7A92-025B8329D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47832-B5D8-3FE8-696A-BDFB1DB23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E041E1-B84B-8D0B-7C11-46B9E8FA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5/3/2024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05F3FA-BE71-3A6F-068B-B7CF9C70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D5334F-EBFD-26CE-8399-B8DCCE13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9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F78BA-5632-36EA-A976-6E7FFD45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B48C2A-9560-9E15-5D0C-F8E814920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8FEC13-2BDE-93E5-9ED7-FB12105EF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A6E5CE-C2D5-69F5-69AE-418FF3CFA8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6BE11-CE23-8DAD-491D-F419E74FE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15A27A-2428-A82D-6B53-55FE5BF8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5/3/2024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3E156F-8518-8CC8-E758-A114C579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BFBF1B-B300-EF95-FF55-483FBE92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555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37425-9307-DF46-FE41-E2E32870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5724DD-6F30-AEF0-AC28-37806964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5/3/2024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25AFF8-80F9-4C87-570D-299E50AF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A2683F-7F0A-5B47-A87E-4BC820BB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54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78F9DF-F59F-778B-F503-34B302BC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5/3/2024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CD8674-1C8C-039C-3E13-B6BC6A65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5C5161-61D2-EAED-3320-D7234C95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6981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F34B7-CDDD-E590-1172-B03260FD2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66729-7F65-2B79-13B7-1FDD7CD89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8E064E-397B-46C3-DA24-3956AEAE7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5D5E45-BD7D-A158-6143-696CFA5E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5/3/2024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A0764-D758-48A5-0A23-01C188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B1B9D-5482-30F3-4858-828B67A2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342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298F4-F6E4-C700-2233-66A12873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3553A4-77DC-89DF-A7B3-5CDA6A8CA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5C3082-045F-05C5-3905-43A67570D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AF4ABE-1758-081E-2920-5A4D00A3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5/3/2024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F55D8-500E-A2C7-DB24-68B8F791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616411-1979-7FE6-4955-5FFC2EC0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8150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77D8B9-BAE5-DCEB-7900-49FBB0ED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5527E7-AD39-A225-4045-2849B612F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50191-2285-9402-3A2C-2366C1F7E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92F1-720D-40EA-87F6-12F268946C49}" type="datetimeFigureOut">
              <a:rPr lang="es-SV" smtClean="0"/>
              <a:t>5/3/2024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D19B8C-3505-A460-49A2-31F905FE3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5317-7BAB-359A-0A08-466E48171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85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2D4F61DF-857D-938B-14EF-CAC6C9567BAC}"/>
                  </a:ext>
                </a:extLst>
              </p:cNvPr>
              <p:cNvSpPr txBox="1"/>
              <p:nvPr/>
            </p:nvSpPr>
            <p:spPr>
              <a:xfrm>
                <a:off x="283191" y="628217"/>
                <a:ext cx="11208224" cy="23641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El trabajo (W) es el resultado energético de una fuerza, cuando produce un desplazamiento.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𝑾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𝑭𝑺</m:t>
                      </m:r>
                    </m:oMath>
                  </m:oMathPara>
                </a14:m>
                <a:endParaRPr lang="es-SV" sz="1800" b="1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Donde:</a:t>
                </a:r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W: es el trabajo</a:t>
                </a:r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F: es una fuerza constante</a:t>
                </a:r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r>
                  <a:rPr lang="es-SV" sz="18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S: es el desplazamiento</a:t>
                </a:r>
                <a:endParaRPr lang="es-SV" dirty="0"/>
              </a:p>
            </p:txBody>
          </p:sp>
        </mc:Choice>
        <mc:Fallback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2D4F61DF-857D-938B-14EF-CAC6C9567B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191" y="628217"/>
                <a:ext cx="11208224" cy="2364109"/>
              </a:xfrm>
              <a:prstGeom prst="rect">
                <a:avLst/>
              </a:prstGeom>
              <a:blipFill>
                <a:blip r:embed="rId3"/>
                <a:stretch>
                  <a:fillRect l="-435" t="-773" b="-3351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n 4">
            <a:extLst>
              <a:ext uri="{FF2B5EF4-FFF2-40B4-BE49-F238E27FC236}">
                <a16:creationId xmlns:a16="http://schemas.microsoft.com/office/drawing/2014/main" id="{63D1F917-418F-C17F-3D00-C1E871C12F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40112" y="1336743"/>
            <a:ext cx="4639322" cy="1400370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7CDA62C4-EC9D-DCBD-1124-94F7B94A78CA}"/>
              </a:ext>
            </a:extLst>
          </p:cNvPr>
          <p:cNvSpPr txBox="1"/>
          <p:nvPr/>
        </p:nvSpPr>
        <p:spPr>
          <a:xfrm>
            <a:off x="283191" y="3091536"/>
            <a:ext cx="11208224" cy="378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¿Qué ocurre cuando la fuerza no es paralela al desplazamiento?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1B300BAB-9693-115D-E760-7CB12815CC7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67971" y="3470101"/>
            <a:ext cx="4638675" cy="1762125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A3903825-0471-6B48-3E7B-CFFD70E41D5E}"/>
              </a:ext>
            </a:extLst>
          </p:cNvPr>
          <p:cNvSpPr txBox="1"/>
          <p:nvPr/>
        </p:nvSpPr>
        <p:spPr>
          <a:xfrm>
            <a:off x="542498" y="5478639"/>
            <a:ext cx="9502253" cy="378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 dibujamos el triángulo formado por el vector y sus componentes rectangulares:</a:t>
            </a:r>
          </a:p>
        </p:txBody>
      </p:sp>
    </p:spTree>
    <p:extLst>
      <p:ext uri="{BB962C8B-B14F-4D97-AF65-F5344CB8AC3E}">
        <p14:creationId xmlns:p14="http://schemas.microsoft.com/office/powerpoint/2010/main" val="240988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A49E77F8-EE19-FE98-93A0-0B46564775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593" y="657864"/>
            <a:ext cx="2552700" cy="1857375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4EDA3DBA-B566-084D-5951-02A3F9E4CD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312" y="2779030"/>
            <a:ext cx="1060796" cy="487722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D065DD3E-BEB2-E579-67A0-DBE7ABFC92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8593" y="3429000"/>
            <a:ext cx="1371719" cy="365792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0E1D4D39-3BB0-7E67-E4B9-CA1FE11CC3B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1685" y="3926869"/>
            <a:ext cx="1249788" cy="219475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9161BC08-5EC0-CB14-DE6D-2E921D4920E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1802" y="4419037"/>
            <a:ext cx="1030313" cy="487722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755FFC8E-59D6-B617-AC70-3520613B3D4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1312" y="5112219"/>
            <a:ext cx="1322947" cy="280440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BAB023AB-C3AA-5370-B5DA-C12E245CB55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1685" y="5689738"/>
            <a:ext cx="1420491" cy="365792"/>
          </a:xfrm>
          <a:prstGeom prst="rect">
            <a:avLst/>
          </a:prstGeom>
        </p:spPr>
      </p:pic>
      <p:sp>
        <p:nvSpPr>
          <p:cNvPr id="20" name="CuadroTexto 19">
            <a:extLst>
              <a:ext uri="{FF2B5EF4-FFF2-40B4-BE49-F238E27FC236}">
                <a16:creationId xmlns:a16="http://schemas.microsoft.com/office/drawing/2014/main" id="{5D1356D5-62D1-A1C1-9D0A-D6481F024F2E}"/>
              </a:ext>
            </a:extLst>
          </p:cNvPr>
          <p:cNvSpPr txBox="1"/>
          <p:nvPr/>
        </p:nvSpPr>
        <p:spPr>
          <a:xfrm>
            <a:off x="3531355" y="2989691"/>
            <a:ext cx="7605215" cy="378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Por lo tanto, el trabajo realizado, sería solo de la componente horizontal: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6A63579B-BBDD-F3DC-5A0D-879F63475667}"/>
              </a:ext>
            </a:extLst>
          </p:cNvPr>
          <p:cNvSpPr txBox="1"/>
          <p:nvPr/>
        </p:nvSpPr>
        <p:spPr>
          <a:xfrm>
            <a:off x="3531357" y="682658"/>
            <a:ext cx="7605215" cy="971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 componente horizontal (</a:t>
            </a:r>
            <a:r>
              <a:rPr lang="es-SV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Fx</a:t>
            </a: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 y la componente vertical (</a:t>
            </a:r>
            <a:r>
              <a:rPr lang="es-SV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Fy</a:t>
            </a: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 de una fuerza, la calcularemos de esta manera, siempre y cuando el ángulo conocido sea con la horizontal.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523D6FAC-D282-59F3-A2A4-95C3BF6A7F37}"/>
              </a:ext>
            </a:extLst>
          </p:cNvPr>
          <p:cNvSpPr txBox="1"/>
          <p:nvPr/>
        </p:nvSpPr>
        <p:spPr>
          <a:xfrm>
            <a:off x="3531356" y="1722036"/>
            <a:ext cx="7605215" cy="1267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Entonces, la componente que está colaborando a que el objeto se mueva hacia la derecha es la horizontal; la vertical no está haciendo más que produciendo que la fuerza de contacto con la superficie (fuerza normal), aumente.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F3AFA498-0A3E-6F65-1269-30BE7D8079AA}"/>
                  </a:ext>
                </a:extLst>
              </p:cNvPr>
              <p:cNvSpPr txBox="1"/>
              <p:nvPr/>
            </p:nvSpPr>
            <p:spPr>
              <a:xfrm>
                <a:off x="3531355" y="5571917"/>
                <a:ext cx="8501283" cy="9972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Representa el producto escalar o producto punto. Entonces, para cualquier fuerza constante, independientemente de la dirección, el trabajo realizado sobre un objeto sería:</a:t>
                </a:r>
                <a14:m>
                  <m:oMath xmlns:m="http://schemas.openxmlformats.org/officeDocument/2006/math">
                    <m:r>
                      <a:rPr lang="es-SV" sz="1800" b="0" i="0" smtClean="0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rPr>
                      <m:t>           </m:t>
                    </m:r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rPr>
                      <m:t>𝑾</m:t>
                    </m:r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s-SV" sz="1800" b="1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s-SV" sz="1800" b="1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𝑭</m:t>
                        </m:r>
                      </m:e>
                    </m:acc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s-SV" sz="1800" b="1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s-SV" sz="1800" b="1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𝑺</m:t>
                        </m:r>
                      </m:e>
                    </m:acc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rPr>
                      <m:t>𝑭𝑺𝒄𝒐𝒔</m:t>
                    </m:r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rPr>
                      <m:t>𝜽</m:t>
                    </m:r>
                  </m:oMath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F3AFA498-0A3E-6F65-1269-30BE7D8079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1355" y="5571917"/>
                <a:ext cx="8501283" cy="997261"/>
              </a:xfrm>
              <a:prstGeom prst="rect">
                <a:avLst/>
              </a:prstGeom>
              <a:blipFill>
                <a:blip r:embed="rId10"/>
                <a:stretch>
                  <a:fillRect l="-573" t="-1829" b="-9146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" name="Imagen 29">
            <a:extLst>
              <a:ext uri="{FF2B5EF4-FFF2-40B4-BE49-F238E27FC236}">
                <a16:creationId xmlns:a16="http://schemas.microsoft.com/office/drawing/2014/main" id="{D68E09C0-35BA-0B95-8A84-98559BF627B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654360" y="3514916"/>
            <a:ext cx="1280271" cy="219475"/>
          </a:xfrm>
          <a:prstGeom prst="rect">
            <a:avLst/>
          </a:prstGeom>
        </p:spPr>
      </p:pic>
      <p:pic>
        <p:nvPicPr>
          <p:cNvPr id="32" name="Imagen 31">
            <a:extLst>
              <a:ext uri="{FF2B5EF4-FFF2-40B4-BE49-F238E27FC236}">
                <a16:creationId xmlns:a16="http://schemas.microsoft.com/office/drawing/2014/main" id="{CC5D4B7E-6469-1015-C1E9-4F9A5CD2F94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654360" y="4027947"/>
            <a:ext cx="1621677" cy="219475"/>
          </a:xfrm>
          <a:prstGeom prst="rect">
            <a:avLst/>
          </a:prstGeom>
        </p:spPr>
      </p:pic>
      <p:pic>
        <p:nvPicPr>
          <p:cNvPr id="34" name="Imagen 33">
            <a:extLst>
              <a:ext uri="{FF2B5EF4-FFF2-40B4-BE49-F238E27FC236}">
                <a16:creationId xmlns:a16="http://schemas.microsoft.com/office/drawing/2014/main" id="{1FAB2377-2A06-BEEE-08D6-85B88B06DDB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697036" y="4665107"/>
            <a:ext cx="1237595" cy="170703"/>
          </a:xfrm>
          <a:prstGeom prst="rect">
            <a:avLst/>
          </a:prstGeom>
        </p:spPr>
      </p:pic>
      <p:sp>
        <p:nvSpPr>
          <p:cNvPr id="36" name="CuadroTexto 35">
            <a:extLst>
              <a:ext uri="{FF2B5EF4-FFF2-40B4-BE49-F238E27FC236}">
                <a16:creationId xmlns:a16="http://schemas.microsoft.com/office/drawing/2014/main" id="{0642646E-FD97-DB7C-B98C-AA7F44E6626D}"/>
              </a:ext>
            </a:extLst>
          </p:cNvPr>
          <p:cNvSpPr txBox="1"/>
          <p:nvPr/>
        </p:nvSpPr>
        <p:spPr>
          <a:xfrm>
            <a:off x="3531355" y="5086977"/>
            <a:ext cx="6223378" cy="378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Recordando que en el álgebra vectorial:</a:t>
            </a:r>
          </a:p>
        </p:txBody>
      </p:sp>
      <p:pic>
        <p:nvPicPr>
          <p:cNvPr id="38" name="Imagen 37">
            <a:extLst>
              <a:ext uri="{FF2B5EF4-FFF2-40B4-BE49-F238E27FC236}">
                <a16:creationId xmlns:a16="http://schemas.microsoft.com/office/drawing/2014/main" id="{4CFBEE54-ECD0-9961-9BBA-F7BCD33C112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228276" y="4980602"/>
            <a:ext cx="160948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0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4" grpId="0"/>
      <p:bldP spid="28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6AC050-35F6-EB1F-D5A4-236ACAE231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E4A54398-50C4-486F-307E-53F2276BD6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4DFADFED-D0CF-59B3-08AF-EBCEA5C2DDBA}"/>
              </a:ext>
            </a:extLst>
          </p:cNvPr>
          <p:cNvSpPr txBox="1"/>
          <p:nvPr/>
        </p:nvSpPr>
        <p:spPr>
          <a:xfrm>
            <a:off x="269543" y="2374402"/>
            <a:ext cx="6189258" cy="15754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u="sng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Unidades de Trabajo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Sistema Internacional: Newton*metro=Joule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Sistema C.G.S.: Dina*cm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Sistema Inglés: libra*pie=pie-lb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45CE8C0-AD8A-6D28-401F-6BBC1CCE4FBA}"/>
              </a:ext>
            </a:extLst>
          </p:cNvPr>
          <p:cNvSpPr txBox="1"/>
          <p:nvPr/>
        </p:nvSpPr>
        <p:spPr>
          <a:xfrm>
            <a:off x="269544" y="708160"/>
            <a:ext cx="11508474" cy="6717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Donde F y S son las magnitudes de los vectores de fuerza y desplazamiento; y </a:t>
            </a: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</a:t>
            </a: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 el ángulo entre esos dos vectores.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A1B7830E-2427-68E0-18FC-1CA4141F39A7}"/>
              </a:ext>
            </a:extLst>
          </p:cNvPr>
          <p:cNvSpPr txBox="1"/>
          <p:nvPr/>
        </p:nvSpPr>
        <p:spPr>
          <a:xfrm>
            <a:off x="269543" y="1488800"/>
            <a:ext cx="10785143" cy="674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Nota: Eso indica que el trabajo es una cantidad escalar; no es un vector y por lo tanto solo tiene magnitud; carece de dirección y sentido.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25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281</Words>
  <Application>Microsoft Office PowerPoint</Application>
  <PresentationFormat>Panorámica</PresentationFormat>
  <Paragraphs>19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15</cp:revision>
  <dcterms:created xsi:type="dcterms:W3CDTF">2023-10-27T00:51:22Z</dcterms:created>
  <dcterms:modified xsi:type="dcterms:W3CDTF">2024-03-05T14:58:16Z</dcterms:modified>
</cp:coreProperties>
</file>