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5/3/2024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5/3/2024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5/3/2024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5/3/2024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5/3/2024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5/3/2024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5/3/2024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5/3/2024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5/3/2024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5/3/2024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5/3/2024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5/3/2024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D4F61DF-857D-938B-14EF-CAC6C9567BAC}"/>
                  </a:ext>
                </a:extLst>
              </p:cNvPr>
              <p:cNvSpPr txBox="1"/>
              <p:nvPr/>
            </p:nvSpPr>
            <p:spPr>
              <a:xfrm>
                <a:off x="283191" y="628217"/>
                <a:ext cx="11208224" cy="23641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El trabajo (W) es el resultado energético de una fuerza, cuando produce un desplazamiento.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𝑾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𝑭𝑺</m:t>
                      </m:r>
                    </m:oMath>
                  </m:oMathPara>
                </a14:m>
                <a:endParaRPr lang="es-SV" sz="1800" b="1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Donde: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W: es el trabajo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F: es una fuerza constante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S: es el desplazamiento</a:t>
                </a:r>
                <a:endParaRPr lang="es-SV" dirty="0"/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D4F61DF-857D-938B-14EF-CAC6C9567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91" y="628217"/>
                <a:ext cx="11208224" cy="2364109"/>
              </a:xfrm>
              <a:prstGeom prst="rect">
                <a:avLst/>
              </a:prstGeom>
              <a:blipFill>
                <a:blip r:embed="rId3"/>
                <a:stretch>
                  <a:fillRect l="-435" t="-773" b="-335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63D1F917-418F-C17F-3D00-C1E871C12F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112" y="1336743"/>
            <a:ext cx="4639322" cy="140037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CDA62C4-EC9D-DCBD-1124-94F7B94A78CA}"/>
              </a:ext>
            </a:extLst>
          </p:cNvPr>
          <p:cNvSpPr txBox="1"/>
          <p:nvPr/>
        </p:nvSpPr>
        <p:spPr>
          <a:xfrm>
            <a:off x="283191" y="3091536"/>
            <a:ext cx="11208224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¿Qué ocurre cuando la fuerza no es paralela al desplazamiento?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B300BAB-9693-115D-E760-7CB12815CC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971" y="3470101"/>
            <a:ext cx="4638675" cy="176212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A3903825-0471-6B48-3E7B-CFFD70E41D5E}"/>
              </a:ext>
            </a:extLst>
          </p:cNvPr>
          <p:cNvSpPr txBox="1"/>
          <p:nvPr/>
        </p:nvSpPr>
        <p:spPr>
          <a:xfrm>
            <a:off x="542498" y="5478639"/>
            <a:ext cx="9502253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 dibujamos el triángulo formado por el vector y sus componentes rectangulares:</a:t>
            </a:r>
          </a:p>
        </p:txBody>
      </p:sp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49E77F8-EE19-FE98-93A0-0B4656477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593" y="657864"/>
            <a:ext cx="2552700" cy="185737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EDA3DBA-B566-084D-5951-02A3F9E4CD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312" y="2779030"/>
            <a:ext cx="1060796" cy="48772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065DD3E-BEB2-E579-67A0-DBE7ABFC92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593" y="3429000"/>
            <a:ext cx="1371719" cy="36579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E1D4D39-3BB0-7E67-E4B9-CA1FE11CC3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685" y="3926869"/>
            <a:ext cx="1249788" cy="21947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161BC08-5EC0-CB14-DE6D-2E921D4920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802" y="4419037"/>
            <a:ext cx="1030313" cy="487722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55FFC8E-59D6-B617-AC70-3520613B3D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1312" y="5112219"/>
            <a:ext cx="1322947" cy="28044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BAB023AB-C3AA-5370-B5DA-C12E245CB55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1685" y="5689738"/>
            <a:ext cx="1420491" cy="365792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5D1356D5-62D1-A1C1-9D0A-D6481F024F2E}"/>
              </a:ext>
            </a:extLst>
          </p:cNvPr>
          <p:cNvSpPr txBox="1"/>
          <p:nvPr/>
        </p:nvSpPr>
        <p:spPr>
          <a:xfrm>
            <a:off x="3531355" y="2989691"/>
            <a:ext cx="7605215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 lo tanto, el trabajo realizado, sería solo de la componente horizontal: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A63579B-BBDD-F3DC-5A0D-879F63475667}"/>
              </a:ext>
            </a:extLst>
          </p:cNvPr>
          <p:cNvSpPr txBox="1"/>
          <p:nvPr/>
        </p:nvSpPr>
        <p:spPr>
          <a:xfrm>
            <a:off x="3531357" y="682658"/>
            <a:ext cx="7605215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componente horizontal (</a:t>
            </a:r>
            <a:r>
              <a:rPr lang="es-SV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Fx</a:t>
            </a: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y la componente vertical (</a:t>
            </a:r>
            <a:r>
              <a:rPr lang="es-SV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Fy</a:t>
            </a: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de una fuerza, la calcularemos de esta manera, siempre y cuando el ángulo conocido sea con la horizontal.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23D6FAC-D282-59F3-A2A4-95C3BF6A7F37}"/>
              </a:ext>
            </a:extLst>
          </p:cNvPr>
          <p:cNvSpPr txBox="1"/>
          <p:nvPr/>
        </p:nvSpPr>
        <p:spPr>
          <a:xfrm>
            <a:off x="3531356" y="1722036"/>
            <a:ext cx="7605215" cy="126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Entonces, la componente que está colaborando a que el objeto se mueva hacia la derecha es la horizontal; la vertical no está haciendo más que produciendo que la fuerza de contacto con la superficie (fuerza normal), aumente.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F3AFA498-0A3E-6F65-1269-30BE7D8079AA}"/>
                  </a:ext>
                </a:extLst>
              </p:cNvPr>
              <p:cNvSpPr txBox="1"/>
              <p:nvPr/>
            </p:nvSpPr>
            <p:spPr>
              <a:xfrm>
                <a:off x="3531355" y="5571917"/>
                <a:ext cx="8501283" cy="997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Representa el producto escalar o producto punto. Entonces, para cualquier fuerza constante, independientemente de la dirección, el trabajo realizado sobre un objeto sería:</a:t>
                </a:r>
                <a14:m>
                  <m:oMath xmlns:m="http://schemas.openxmlformats.org/officeDocument/2006/math">
                    <m:r>
                      <a:rPr lang="es-SV" sz="1800" b="0" i="0" smtClean="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           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</m:acc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</m:acc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𝑭𝑺𝒄𝒐𝒔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𝜽</m:t>
                    </m:r>
                  </m:oMath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F3AFA498-0A3E-6F65-1269-30BE7D807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355" y="5571917"/>
                <a:ext cx="8501283" cy="997261"/>
              </a:xfrm>
              <a:prstGeom prst="rect">
                <a:avLst/>
              </a:prstGeom>
              <a:blipFill>
                <a:blip r:embed="rId10"/>
                <a:stretch>
                  <a:fillRect l="-573" t="-1829" b="-9146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Imagen 29">
            <a:extLst>
              <a:ext uri="{FF2B5EF4-FFF2-40B4-BE49-F238E27FC236}">
                <a16:creationId xmlns:a16="http://schemas.microsoft.com/office/drawing/2014/main" id="{D68E09C0-35BA-0B95-8A84-98559BF627B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54360" y="3514916"/>
            <a:ext cx="1280271" cy="219475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CC5D4B7E-6469-1015-C1E9-4F9A5CD2F94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54360" y="4027947"/>
            <a:ext cx="1621677" cy="219475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1FAB2377-2A06-BEEE-08D6-85B88B06DD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97036" y="4665107"/>
            <a:ext cx="1237595" cy="170703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0642646E-FD97-DB7C-B98C-AA7F44E6626D}"/>
              </a:ext>
            </a:extLst>
          </p:cNvPr>
          <p:cNvSpPr txBox="1"/>
          <p:nvPr/>
        </p:nvSpPr>
        <p:spPr>
          <a:xfrm>
            <a:off x="3531355" y="5086977"/>
            <a:ext cx="6223378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Recordando que en el álgebra vectorial:</a:t>
            </a:r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4CFBEE54-ECD0-9961-9BBA-F7BCD33C112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228276" y="4980602"/>
            <a:ext cx="160948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  <p:bldP spid="28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6AC050-35F6-EB1F-D5A4-236ACAE231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4A54398-50C4-486F-307E-53F2276BD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DFADFED-D0CF-59B3-08AF-EBCEA5C2DDBA}"/>
              </a:ext>
            </a:extLst>
          </p:cNvPr>
          <p:cNvSpPr txBox="1"/>
          <p:nvPr/>
        </p:nvSpPr>
        <p:spPr>
          <a:xfrm>
            <a:off x="269543" y="2374402"/>
            <a:ext cx="6189258" cy="1575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u="sng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Unidades de Trabajo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Internacional: Newton*metro=Joule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C.G.S.: Dina*cm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Inglés: libra*pie=pie-lb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45CE8C0-AD8A-6D28-401F-6BBC1CCE4FBA}"/>
              </a:ext>
            </a:extLst>
          </p:cNvPr>
          <p:cNvSpPr txBox="1"/>
          <p:nvPr/>
        </p:nvSpPr>
        <p:spPr>
          <a:xfrm>
            <a:off x="269544" y="708160"/>
            <a:ext cx="11508474" cy="671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Donde F y S son las magnitudes de los vectores de fuerza y desplazamiento; y </a:t>
            </a: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 el ángulo entre esos dos vectores.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1B7830E-2427-68E0-18FC-1CA4141F39A7}"/>
              </a:ext>
            </a:extLst>
          </p:cNvPr>
          <p:cNvSpPr txBox="1"/>
          <p:nvPr/>
        </p:nvSpPr>
        <p:spPr>
          <a:xfrm>
            <a:off x="269543" y="1488800"/>
            <a:ext cx="10785143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Nota: Eso indica que el trabajo es una cantidad escalar; no es un vector y por lo tanto solo tiene magnitud; carece de dirección y sentido.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2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281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2024-03-05T14:58:16Z</dcterms:modified>
</cp:coreProperties>
</file>