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18/3/2024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1A09D36-7A3C-C1B5-A8D0-CFCDCE7D84DB}"/>
              </a:ext>
            </a:extLst>
          </p:cNvPr>
          <p:cNvSpPr txBox="1"/>
          <p:nvPr/>
        </p:nvSpPr>
        <p:spPr>
          <a:xfrm>
            <a:off x="76911" y="535575"/>
            <a:ext cx="11750467" cy="674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Ejemplo 1. Calcule el trabajo realizado por todas las fuerzas externas que actúan sobre el bloque de 5kg, cuando éste se desplaza 6 metros hacia la derecha.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1BE8AEF-A836-809E-00C9-325590E6E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557" y="1384044"/>
            <a:ext cx="4182059" cy="154326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C5A070A-DA33-1629-4181-BC5A13B3CD39}"/>
              </a:ext>
            </a:extLst>
          </p:cNvPr>
          <p:cNvSpPr txBox="1"/>
          <p:nvPr/>
        </p:nvSpPr>
        <p:spPr>
          <a:xfrm>
            <a:off x="179461" y="3108122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Diagrama de cuerpo libre del bloque de masa m</a:t>
            </a:r>
            <a:endParaRPr lang="es-SV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0CDEE94-07CE-69F2-5E26-2F98111D6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557" y="3542347"/>
            <a:ext cx="3105583" cy="1533739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462F978A-1468-C518-9FD0-3BF8D7F63548}"/>
              </a:ext>
            </a:extLst>
          </p:cNvPr>
          <p:cNvSpPr txBox="1"/>
          <p:nvPr/>
        </p:nvSpPr>
        <p:spPr>
          <a:xfrm>
            <a:off x="5952144" y="1226321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 4 fuerzas, analicemos cada una de ellas</a:t>
            </a:r>
            <a:endParaRPr lang="es-SV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3A7635E-9933-9C47-E09B-CB5F786E2C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6855" y="1776466"/>
            <a:ext cx="1371791" cy="714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88C480D3-EC75-FCBE-1853-A2B45D0FA7AA}"/>
                  </a:ext>
                </a:extLst>
              </p:cNvPr>
              <p:cNvSpPr txBox="1"/>
              <p:nvPr/>
            </p:nvSpPr>
            <p:spPr>
              <a:xfrm>
                <a:off x="5674406" y="2638438"/>
                <a:ext cx="6152972" cy="4047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30°=</m:t>
                      </m:r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30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30°=155.88 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88C480D3-EC75-FCBE-1853-A2B45D0FA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406" y="2638438"/>
                <a:ext cx="6152972" cy="404791"/>
              </a:xfrm>
              <a:prstGeom prst="rect">
                <a:avLst/>
              </a:prstGeom>
              <a:blipFill>
                <a:blip r:embed="rId6"/>
                <a:stretch>
                  <a:fillRect t="-22727" b="-909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CuadroTexto 20">
            <a:extLst>
              <a:ext uri="{FF2B5EF4-FFF2-40B4-BE49-F238E27FC236}">
                <a16:creationId xmlns:a16="http://schemas.microsoft.com/office/drawing/2014/main" id="{D87EC022-8E77-3C9A-EDAB-8C731D23DA4B}"/>
              </a:ext>
            </a:extLst>
          </p:cNvPr>
          <p:cNvSpPr txBox="1"/>
          <p:nvPr/>
        </p:nvSpPr>
        <p:spPr>
          <a:xfrm>
            <a:off x="5836775" y="3036781"/>
            <a:ext cx="615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trabajo es positivo porque esa fuerza está colaborando con que el objeto se mueva hacia la derecha.</a:t>
            </a:r>
            <a:endParaRPr lang="es-SV" dirty="0"/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D00AFCA6-C88A-8F9C-FC46-E0344066740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52144" y="3748005"/>
            <a:ext cx="2019582" cy="80021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4FB72A6B-7331-DFFF-FF57-36E75F641DFB}"/>
                  </a:ext>
                </a:extLst>
              </p:cNvPr>
              <p:cNvSpPr txBox="1"/>
              <p:nvPr/>
            </p:nvSpPr>
            <p:spPr>
              <a:xfrm>
                <a:off x="5836775" y="4613110"/>
                <a:ext cx="6152972" cy="4047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SV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SV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SV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SV" i="1">
                          <a:latin typeface="Cambria Math" panose="02040503050406030204" pitchFamily="18" charset="0"/>
                        </a:rPr>
                        <m:t>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105°=</m:t>
                      </m:r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28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105°=−43.48 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25" name="CuadroTexto 24">
                <a:extLst>
                  <a:ext uri="{FF2B5EF4-FFF2-40B4-BE49-F238E27FC236}">
                    <a16:creationId xmlns:a16="http://schemas.microsoft.com/office/drawing/2014/main" id="{4FB72A6B-7331-DFFF-FF57-36E75F641D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775" y="4613110"/>
                <a:ext cx="6152972" cy="404791"/>
              </a:xfrm>
              <a:prstGeom prst="rect">
                <a:avLst/>
              </a:prstGeom>
              <a:blipFill>
                <a:blip r:embed="rId8"/>
                <a:stretch>
                  <a:fillRect t="-22727" b="-9091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CuadroTexto 26">
            <a:extLst>
              <a:ext uri="{FF2B5EF4-FFF2-40B4-BE49-F238E27FC236}">
                <a16:creationId xmlns:a16="http://schemas.microsoft.com/office/drawing/2014/main" id="{51ED4261-0E00-C35C-E385-4C7B85DDCCCC}"/>
              </a:ext>
            </a:extLst>
          </p:cNvPr>
          <p:cNvSpPr txBox="1"/>
          <p:nvPr/>
        </p:nvSpPr>
        <p:spPr>
          <a:xfrm>
            <a:off x="5836775" y="5252855"/>
            <a:ext cx="6152972" cy="971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trabajo es negativo porque esa fuerza no está colaborando con el movimiento que va hacia la derecha; al contrario, se opone al movimiento.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2" grpId="0"/>
      <p:bldP spid="19" grpId="0"/>
      <p:bldP spid="21" grpId="0"/>
      <p:bldP spid="25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F39E6BBE-E913-6434-4BDF-43EE0F4514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0655" y="520401"/>
            <a:ext cx="3491345" cy="128837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CC3520C-062C-46A9-9AE3-A6C29F570809}"/>
              </a:ext>
            </a:extLst>
          </p:cNvPr>
          <p:cNvSpPr txBox="1"/>
          <p:nvPr/>
        </p:nvSpPr>
        <p:spPr>
          <a:xfrm>
            <a:off x="178469" y="660547"/>
            <a:ext cx="61606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Veamos ahora como la fuerza normal contribuye al trabajo</a:t>
            </a:r>
            <a:endParaRPr lang="es-SV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FC2C4F6-D1FD-3A36-2FEE-1F2354A3DE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458" y="1129953"/>
            <a:ext cx="1305107" cy="8478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03FF5C3-FEA3-87A3-2B1D-1206993C5FD4}"/>
                  </a:ext>
                </a:extLst>
              </p:cNvPr>
              <p:cNvSpPr txBox="1"/>
              <p:nvPr/>
            </p:nvSpPr>
            <p:spPr>
              <a:xfrm>
                <a:off x="102548" y="1977796"/>
                <a:ext cx="4937613" cy="4047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𝑁𝑆𝑐𝑜𝑠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90°=</m:t>
                      </m:r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90°=0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603FF5C3-FEA3-87A3-2B1D-1206993C5F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48" y="1977796"/>
                <a:ext cx="4937613" cy="404791"/>
              </a:xfrm>
              <a:prstGeom prst="rect">
                <a:avLst/>
              </a:prstGeom>
              <a:blipFill>
                <a:blip r:embed="rId5"/>
                <a:stretch>
                  <a:fillRect t="-22388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>
            <a:extLst>
              <a:ext uri="{FF2B5EF4-FFF2-40B4-BE49-F238E27FC236}">
                <a16:creationId xmlns:a16="http://schemas.microsoft.com/office/drawing/2014/main" id="{B921B815-AF46-BA26-9BF8-C91DCFE72CF8}"/>
              </a:ext>
            </a:extLst>
          </p:cNvPr>
          <p:cNvSpPr txBox="1"/>
          <p:nvPr/>
        </p:nvSpPr>
        <p:spPr>
          <a:xfrm>
            <a:off x="178468" y="2382587"/>
            <a:ext cx="11725823" cy="1638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Independientemente del valor de la fuerza normal, el trabajo es cero porque el ángulo es 90° entre la fuerza y el desplazamiento. También podemos decir que es cero porque la fuerza normal no está ni colaborando, ni obstaculizando el movimiento hacia la derecha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Nota: La fuerza normal en todos los casos realizará trabajo cero, porque siempre es perpendicular (forma 90°) al desplazamiento.</a:t>
            </a:r>
            <a:endParaRPr lang="es-SV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378381A-BB23-C65B-667F-3F1BA7C0D3EB}"/>
              </a:ext>
            </a:extLst>
          </p:cNvPr>
          <p:cNvSpPr txBox="1"/>
          <p:nvPr/>
        </p:nvSpPr>
        <p:spPr>
          <a:xfrm>
            <a:off x="186151" y="4240725"/>
            <a:ext cx="61529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último, veamos el aporte del peso, al trabajo neto</a:t>
            </a:r>
            <a:endParaRPr lang="es-SV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4A09022-3D4A-B8E5-785C-29CF997D3D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458" y="4658728"/>
            <a:ext cx="1362265" cy="4858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17E7E6A-3FEF-3C17-F1A7-75874307E059}"/>
                  </a:ext>
                </a:extLst>
              </p:cNvPr>
              <p:cNvSpPr txBox="1"/>
              <p:nvPr/>
            </p:nvSpPr>
            <p:spPr>
              <a:xfrm>
                <a:off x="1897166" y="4628419"/>
                <a:ext cx="5477854" cy="4337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𝑚𝑔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⃗"/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SV" i="1">
                          <a:latin typeface="Cambria Math" panose="02040503050406030204" pitchFamily="18" charset="0"/>
                        </a:rPr>
                        <m:t>𝑚𝑔𝑆𝑐𝑜𝑠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90°=</m:t>
                      </m:r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𝑚𝑔</m:t>
                          </m:r>
                        </m:e>
                      </m:d>
                      <m:d>
                        <m:d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es-SV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90°=0</m:t>
                      </m:r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17E7E6A-3FEF-3C17-F1A7-75874307E0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7166" y="4628419"/>
                <a:ext cx="5477854" cy="433708"/>
              </a:xfrm>
              <a:prstGeom prst="rect">
                <a:avLst/>
              </a:prstGeom>
              <a:blipFill>
                <a:blip r:embed="rId7"/>
                <a:stretch>
                  <a:fillRect t="-19718" b="-5634"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CuadroTexto 18">
            <a:extLst>
              <a:ext uri="{FF2B5EF4-FFF2-40B4-BE49-F238E27FC236}">
                <a16:creationId xmlns:a16="http://schemas.microsoft.com/office/drawing/2014/main" id="{4214FCB9-B292-9409-B0B6-5F5A583256C6}"/>
              </a:ext>
            </a:extLst>
          </p:cNvPr>
          <p:cNvSpPr txBox="1"/>
          <p:nvPr/>
        </p:nvSpPr>
        <p:spPr>
          <a:xfrm>
            <a:off x="153887" y="5193242"/>
            <a:ext cx="12033832" cy="1472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trabajo también es cero porque el peso no colabora con el movimiento hacia la derecha.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Entonces, ¿el peso también siempre hace trabajo cero?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respuesta es NO. Solamente cuando el objeto se mueve en una superficie horizontal, forma 90° con el peso; si el movimiento no es horizontal, el peso SI realiza trabajo.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  <p:bldP spid="13" grpId="0"/>
      <p:bldP spid="17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FE26B2D-B16E-0E3A-7A0B-563F69F52996}"/>
              </a:ext>
            </a:extLst>
          </p:cNvPr>
          <p:cNvSpPr txBox="1"/>
          <p:nvPr/>
        </p:nvSpPr>
        <p:spPr>
          <a:xfrm>
            <a:off x="316194" y="763573"/>
            <a:ext cx="6152972" cy="378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Entonces al final, el trabajo total o trabajo neto sería:</a:t>
            </a:r>
            <a:endParaRPr lang="es-SV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AB0075AF-D6D0-4261-0C92-9A9D90A48835}"/>
                  </a:ext>
                </a:extLst>
              </p:cNvPr>
              <p:cNvSpPr txBox="1"/>
              <p:nvPr/>
            </p:nvSpPr>
            <p:spPr>
              <a:xfrm>
                <a:off x="214056" y="2438888"/>
                <a:ext cx="2136449" cy="4912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𝑾</m:t>
                          </m:r>
                        </m:e>
                        <m:sub>
                          <m:r>
                            <a:rPr lang="es-SV" sz="18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𝒏𝒆𝒕𝒐</m:t>
                          </m:r>
                        </m:sub>
                      </m:sSub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𝟏𝟏𝟐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s-SV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𝑱</m:t>
                      </m:r>
                    </m:oMath>
                  </m:oMathPara>
                </a14:m>
                <a:endParaRPr lang="es-SV" sz="18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AB0075AF-D6D0-4261-0C92-9A9D90A48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56" y="2438888"/>
                <a:ext cx="2136449" cy="4912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n 7">
            <a:extLst>
              <a:ext uri="{FF2B5EF4-FFF2-40B4-BE49-F238E27FC236}">
                <a16:creationId xmlns:a16="http://schemas.microsoft.com/office/drawing/2014/main" id="{AA9F0703-2255-BEBA-0B27-1116AA4CA5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761" y="1417903"/>
            <a:ext cx="2914141" cy="34750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4E76B50D-C798-EEB2-1E0B-CA64BC8C8C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761" y="1922299"/>
            <a:ext cx="388348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0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332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14</cp:revision>
  <dcterms:created xsi:type="dcterms:W3CDTF">2023-10-27T00:51:22Z</dcterms:created>
  <dcterms:modified xsi:type="dcterms:W3CDTF">2024-03-19T01:17:58Z</dcterms:modified>
</cp:coreProperties>
</file>