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CAF0D7BF-7B56-1DC2-922A-62CA7B46F8A2}"/>
              </a:ext>
            </a:extLst>
          </p:cNvPr>
          <p:cNvSpPr txBox="1"/>
          <p:nvPr/>
        </p:nvSpPr>
        <p:spPr>
          <a:xfrm>
            <a:off x="230736" y="591974"/>
            <a:ext cx="115880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 2. </a:t>
            </a: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Una máquina de Atwood tiene masas de 4kg y 7 kg como se muestra en la figura. Encuentre el trabajo por las fuerzas externas sobre el sistema, cuando éste se ha movido 5 metros</a:t>
            </a:r>
            <a:endParaRPr lang="es-SV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0F89F22-1B4D-E116-1EC7-F6019E8D8D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166" y="1238305"/>
            <a:ext cx="3505689" cy="2734057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CF0C2668-9B2F-1FB6-8853-BBC60810AA51}"/>
              </a:ext>
            </a:extLst>
          </p:cNvPr>
          <p:cNvSpPr txBox="1"/>
          <p:nvPr/>
        </p:nvSpPr>
        <p:spPr>
          <a:xfrm>
            <a:off x="373166" y="4119168"/>
            <a:ext cx="6152972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Pensaremos que el bloque 1 se mueve hacia arriba y el bloque 2 se mueve hacia abajo</a:t>
            </a:r>
            <a:r>
              <a:rPr lang="es-SV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F2BD7582-3BA2-BE49-6F51-881F675F7D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4911" y="1746753"/>
            <a:ext cx="1752845" cy="2133898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2C7C5291-7AB1-072C-2CAB-880AD0D0BF83}"/>
              </a:ext>
            </a:extLst>
          </p:cNvPr>
          <p:cNvSpPr txBox="1"/>
          <p:nvPr/>
        </p:nvSpPr>
        <p:spPr>
          <a:xfrm>
            <a:off x="6246975" y="1368188"/>
            <a:ext cx="4315627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Diagrama de cuerpo libre del bloque 1</a:t>
            </a:r>
            <a:r>
              <a:rPr lang="es-SV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89C26CFB-082B-B8D3-1411-6B577F7F57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4911" y="4119168"/>
            <a:ext cx="3315163" cy="1200318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892386CD-EE89-2D2E-1465-1DB0A4372463}"/>
              </a:ext>
            </a:extLst>
          </p:cNvPr>
          <p:cNvSpPr txBox="1"/>
          <p:nvPr/>
        </p:nvSpPr>
        <p:spPr>
          <a:xfrm>
            <a:off x="6059208" y="5466004"/>
            <a:ext cx="6152972" cy="971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Observe que no conocemos la tensión, pero lo dejaremos indicado por el momento. Después buscaremos su valor en el caso de necesitarlo.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2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B7139ECB-146E-5826-56DB-B3C4FB3F45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757" y="665792"/>
            <a:ext cx="3562847" cy="131463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D13AFAF8-7C74-C95A-AAFC-54F820AC7467}"/>
                  </a:ext>
                </a:extLst>
              </p:cNvPr>
              <p:cNvSpPr txBox="1"/>
              <p:nvPr/>
            </p:nvSpPr>
            <p:spPr>
              <a:xfrm>
                <a:off x="84464" y="1980425"/>
                <a:ext cx="7213643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acc>
                      <m:r>
                        <a:rPr lang="es-SV" i="0">
                          <a:latin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i="1">
                          <a:latin typeface="Cambria Math" panose="02040503050406030204" pitchFamily="18" charset="0"/>
                        </a:rPr>
                        <m:t>𝑔𝑆𝑐𝑜𝑠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180°=</m:t>
                      </m:r>
                      <m:d>
                        <m:d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𝑘𝑔</m:t>
                          </m:r>
                        </m:e>
                      </m:d>
                      <m:d>
                        <m:d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9.8</m:t>
                              </m:r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SV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SV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s-SV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d>
                        <m:d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d>
                        <m:d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s-SV" i="0">
                          <a:latin typeface="Cambria Math" panose="02040503050406030204" pitchFamily="18" charset="0"/>
                        </a:rPr>
                        <m:t>=−196 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D13AFAF8-7C74-C95A-AAFC-54F820AC74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64" y="1980425"/>
                <a:ext cx="7213643" cy="714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>
            <a:extLst>
              <a:ext uri="{FF2B5EF4-FFF2-40B4-BE49-F238E27FC236}">
                <a16:creationId xmlns:a16="http://schemas.microsoft.com/office/drawing/2014/main" id="{9BB0BD8F-BA2A-747F-DA70-A89811A6BB63}"/>
              </a:ext>
            </a:extLst>
          </p:cNvPr>
          <p:cNvSpPr txBox="1"/>
          <p:nvPr/>
        </p:nvSpPr>
        <p:spPr>
          <a:xfrm>
            <a:off x="276570" y="2695108"/>
            <a:ext cx="40048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Diagrama de cuerpo libre de masa 2</a:t>
            </a:r>
            <a:endParaRPr lang="es-SV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740FB366-895E-BB57-52A9-365A25D33D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394" y="3180486"/>
            <a:ext cx="1362265" cy="2172003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BE4167AE-34DA-02CB-8EB8-80835696402A}"/>
              </a:ext>
            </a:extLst>
          </p:cNvPr>
          <p:cNvSpPr txBox="1"/>
          <p:nvPr/>
        </p:nvSpPr>
        <p:spPr>
          <a:xfrm>
            <a:off x="7785219" y="1075838"/>
            <a:ext cx="37088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Tensión sobre el bloque 2</a:t>
            </a:r>
            <a:endParaRPr lang="es-SV" dirty="0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C599CB1-A1BE-47ED-0812-BB0AC48CC2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8569" y="1618633"/>
            <a:ext cx="2972215" cy="10764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2EB98083-12BC-C871-0279-5426BCCA8557}"/>
                  </a:ext>
                </a:extLst>
              </p:cNvPr>
              <p:cNvSpPr txBox="1"/>
              <p:nvPr/>
            </p:nvSpPr>
            <p:spPr>
              <a:xfrm>
                <a:off x="7554482" y="2775695"/>
                <a:ext cx="4469451" cy="4047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acc>
                      <m:r>
                        <a:rPr lang="es-SV" i="0">
                          <a:latin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𝑇𝑆𝑐𝑜𝑠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180°=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𝑇𝑆</m:t>
                      </m:r>
                      <m:d>
                        <m:d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s-SV" i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𝑇𝑆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2EB98083-12BC-C871-0279-5426BCCA8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4482" y="2775695"/>
                <a:ext cx="4469451" cy="404791"/>
              </a:xfrm>
              <a:prstGeom prst="rect">
                <a:avLst/>
              </a:prstGeom>
              <a:blipFill>
                <a:blip r:embed="rId7"/>
                <a:stretch>
                  <a:fillRect t="-22388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uadroTexto 17">
            <a:extLst>
              <a:ext uri="{FF2B5EF4-FFF2-40B4-BE49-F238E27FC236}">
                <a16:creationId xmlns:a16="http://schemas.microsoft.com/office/drawing/2014/main" id="{D9AB12D8-4999-572A-DF47-1B128FB90265}"/>
              </a:ext>
            </a:extLst>
          </p:cNvPr>
          <p:cNvSpPr txBox="1"/>
          <p:nvPr/>
        </p:nvSpPr>
        <p:spPr>
          <a:xfrm>
            <a:off x="7722548" y="3317563"/>
            <a:ext cx="4190289" cy="971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Observe que no conocemos la tensión (de nuevo). Después buscaremos su valor en el caso de necesitarlo.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8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2" grpId="0"/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B745A80D-5BB6-4E71-86E2-61A36AA544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2088" y="505180"/>
            <a:ext cx="2615631" cy="2039908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FF81FE91-12B5-5302-C54B-22DFE1F470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506" y="648770"/>
            <a:ext cx="3238952" cy="121937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602339B5-351E-F764-C883-16FF76E7EB79}"/>
                  </a:ext>
                </a:extLst>
              </p:cNvPr>
              <p:cNvSpPr txBox="1"/>
              <p:nvPr/>
            </p:nvSpPr>
            <p:spPr>
              <a:xfrm>
                <a:off x="119641" y="1934099"/>
                <a:ext cx="6870818" cy="4337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acc>
                      <m:r>
                        <a:rPr lang="es-SV" i="0">
                          <a:latin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i="1">
                          <a:latin typeface="Cambria Math" panose="02040503050406030204" pitchFamily="18" charset="0"/>
                        </a:rPr>
                        <m:t>𝑔𝑆𝑐𝑜𝑠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0°=</m:t>
                      </m:r>
                      <m:d>
                        <m:d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𝑘𝑔</m:t>
                          </m:r>
                        </m:e>
                      </m:d>
                      <m:d>
                        <m:d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9.8</m:t>
                          </m:r>
                          <m:f>
                            <m:fPr>
                              <m:type m:val="lin"/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SV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SV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s-SV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d>
                        <m:d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d>
                        <m:d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s-SV" i="0">
                          <a:latin typeface="Cambria Math" panose="02040503050406030204" pitchFamily="18" charset="0"/>
                        </a:rPr>
                        <m:t>=343 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602339B5-351E-F764-C883-16FF76E7EB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41" y="1934099"/>
                <a:ext cx="6870818" cy="433708"/>
              </a:xfrm>
              <a:prstGeom prst="rect">
                <a:avLst/>
              </a:prstGeom>
              <a:blipFill>
                <a:blip r:embed="rId5"/>
                <a:stretch>
                  <a:fillRect t="-90141" b="-146479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Imagen 10">
            <a:extLst>
              <a:ext uri="{FF2B5EF4-FFF2-40B4-BE49-F238E27FC236}">
                <a16:creationId xmlns:a16="http://schemas.microsoft.com/office/drawing/2014/main" id="{67B55F05-08C3-72E9-3316-075F8DEB2F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5506" y="2433766"/>
            <a:ext cx="3712786" cy="493819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4CBB1500-7596-62A1-1B1B-2F2930041C7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7498" y="3069305"/>
            <a:ext cx="3304318" cy="359695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7CC6F308-54C4-3B27-2567-158DCF08FA6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1871" y="3613872"/>
            <a:ext cx="3670110" cy="219475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7E0CFEB5-8B96-FDB0-FF8E-05B43FA9835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5506" y="4011197"/>
            <a:ext cx="8565622" cy="493819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11D70C65-86BF-5C55-446C-5ACC5103CF8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73594" y="4581657"/>
            <a:ext cx="1646063" cy="359695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7F922016-F558-5574-37AB-FB709664130A}"/>
              </a:ext>
            </a:extLst>
          </p:cNvPr>
          <p:cNvSpPr txBox="1"/>
          <p:nvPr/>
        </p:nvSpPr>
        <p:spPr>
          <a:xfrm>
            <a:off x="367498" y="5017993"/>
            <a:ext cx="11092412" cy="971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Comentario: La tensión de los cables es una fuerza interna del sistema. Una fuerza que realiza trabajo positivo sobre uno de los bloques, y negativo sobre el otro. Por lo tanto, cuando una cuerda une dos cuerpos en movimiento, diremos que la tensión NO HACE TRABAJO, y podemos ignorar su efecto en el análisis.</a:t>
            </a:r>
          </a:p>
        </p:txBody>
      </p:sp>
    </p:spTree>
    <p:extLst>
      <p:ext uri="{BB962C8B-B14F-4D97-AF65-F5344CB8AC3E}">
        <p14:creationId xmlns:p14="http://schemas.microsoft.com/office/powerpoint/2010/main" val="342142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233</Words>
  <Application>Microsoft Office PowerPoint</Application>
  <PresentationFormat>Panorámica</PresentationFormat>
  <Paragraphs>11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15</cp:revision>
  <dcterms:created xsi:type="dcterms:W3CDTF">2023-10-27T00:51:22Z</dcterms:created>
  <dcterms:modified xsi:type="dcterms:W3CDTF">2024-03-19T01:28:23Z</dcterms:modified>
</cp:coreProperties>
</file>