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5" r:id="rId3"/>
    <p:sldId id="266" r:id="rId4"/>
    <p:sldId id="267" r:id="rId5"/>
    <p:sldId id="269" r:id="rId6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ECC514-7645-BC28-9661-2888E62F8A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847859D-6676-BC22-CFA3-A555ED5FD4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364248-F4F9-5548-0724-EDE74864C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22/3/2024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2C8A74-7D84-928D-68FC-B458A73D5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B3F7FB6-9C4E-3610-6DCE-EC396DC0B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39865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D0FC15-CCA1-6207-1AA2-AA2E92AD9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8C3B033-7BC0-834B-4036-26EFCD5E06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255CEE9-CDD4-7414-0659-8BE1ED0E6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22/3/2024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BF82286-A596-92C9-C4E5-F5019B616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073850-2738-7053-7ED7-D7E4D833C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53837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CC1B99E-2222-ABCC-0108-F673F2ECFF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39632D8-C0A4-B481-F1E4-D92493E075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422A2E8-CB32-D276-8566-7208F4BEB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22/3/2024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B55246-3F53-C3BE-68E7-9EFF79DF7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36BA6E0-D8F6-F66D-C7CA-AAF9536C2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83893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9B3026-FEC3-01F7-7632-F76435D3A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2C586A-1DDF-36B9-4166-6A706804C1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ED8641D-356B-EB11-1B27-AE7DBB02B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22/3/2024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AB41E3B-06D8-C48D-3662-7D39402E3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8ED8C61-72AB-7013-1328-B8F58F5D2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238525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4710A6-4BB6-4078-B39E-B1D3E94C6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746C3C1-4D78-CE47-ECA7-12266CB65D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AA2441B-DDB4-9714-B260-9785FB3BA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22/3/2024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8509A49-8B0E-5099-F43D-C87576E56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B6196A-1E06-2F54-17BF-FADD945CB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08098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C0F371-1A76-E6D7-1E1D-0BD60395F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C6A5E95-D116-BEB0-7A92-025B8329D9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3F47832-B5D8-3FE8-696A-BDFB1DB238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7E041E1-B84B-8D0B-7C11-46B9E8FA2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22/3/2024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205F3FA-BE71-3A6F-068B-B7CF9C704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ED5334F-EBFD-26CE-8399-B8DCCE13C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83944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2F78BA-5632-36EA-A976-6E7FFD45B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B48C2A-9560-9E15-5D0C-F8E814920A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F8FEC13-2BDE-93E5-9ED7-FB12105EF8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5A6E5CE-C2D5-69F5-69AE-418FF3CFA8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AC6BE11-CE23-8DAD-491D-F419E74FE0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F15A27A-2428-A82D-6B53-55FE5BF84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22/3/2024</a:t>
            </a:fld>
            <a:endParaRPr lang="es-SV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03E156F-8518-8CC8-E758-A114C579C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3BFBF1B-B300-EF95-FF55-483FBE92D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35558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337425-9307-DF46-FE41-E2E328708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D5724DD-6F30-AEF0-AC28-378069648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22/3/2024</a:t>
            </a:fld>
            <a:endParaRPr lang="es-SV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125AFF8-80F9-4C87-570D-299E50AF1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EA2683F-7F0A-5B47-A87E-4BC820BBA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45406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678F9DF-F59F-778B-F503-34B302BCC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22/3/2024</a:t>
            </a:fld>
            <a:endParaRPr lang="es-SV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2CD8674-1C8C-039C-3E13-B6BC6A654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F5C5161-61D2-EAED-3320-D7234C95F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69810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DF34B7-CDDD-E590-1172-B03260FD2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4766729-7F65-2B79-13B7-1FDD7CD89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18E064E-397B-46C3-DA24-3956AEAE7D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D5D5E45-BD7D-A158-6143-696CFA5E8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22/3/2024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DAA0764-D758-48A5-0A23-01C1889DC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82B1B9D-5482-30F3-4858-828B67A27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63427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F298F4-F6E4-C700-2233-66A12873E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53553A4-77DC-89DF-A7B3-5CDA6A8CAE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D5C3082-045F-05C5-3905-43A67570D1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5AF4ABE-1758-081E-2920-5A4D00A30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22/3/2024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22F55D8-500E-A2C7-DB24-68B8F791C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C616411-1979-7FE6-4955-5FFC2EC01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81502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577D8B9-BAE5-DCEB-7900-49FBB0ED2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85527E7-AD39-A225-4045-2849B612F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350191-2285-9402-3A2C-2366C1F7E2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992F1-720D-40EA-87F6-12F268946C49}" type="datetimeFigureOut">
              <a:rPr lang="es-SV" smtClean="0"/>
              <a:t>22/3/2024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ED19B8C-3505-A460-49A2-31F905FE36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995317-7BAB-359A-0A08-466E481716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18546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3.png"/><Relationship Id="rId7" Type="http://schemas.openxmlformats.org/officeDocument/2006/relationships/image" Target="../media/image2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5" Type="http://schemas.openxmlformats.org/officeDocument/2006/relationships/image" Target="../media/image16.png"/><Relationship Id="rId4" Type="http://schemas.openxmlformats.org/officeDocument/2006/relationships/image" Target="../media/image20.png"/><Relationship Id="rId9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" y="0"/>
            <a:ext cx="12187719" cy="68580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D16822B8-D425-1BFC-C751-54B17D1C1F72}"/>
              </a:ext>
            </a:extLst>
          </p:cNvPr>
          <p:cNvSpPr txBox="1"/>
          <p:nvPr/>
        </p:nvSpPr>
        <p:spPr>
          <a:xfrm>
            <a:off x="108958" y="612304"/>
            <a:ext cx="11701329" cy="1073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SV" sz="1800" b="1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Trabajo realizado por un resorte (Ley de Hooke)</a:t>
            </a:r>
            <a:endParaRPr lang="es-SV" sz="1800" b="1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 un resorte se estira o se comprime, la fuerza restauradora (fuerza que tiende a regresar al resorte a su posición de equilibrio) será una fuerza variable que depende de la deformación del resorte. Supongamos una deformación en x:</a:t>
            </a:r>
            <a:endParaRPr lang="es-SV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DFE9A326-5257-5A41-089F-63D1242C48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201" y="1686188"/>
            <a:ext cx="4176611" cy="2386982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B26C0C38-C6A4-6409-9C89-6C10F87E9099}"/>
              </a:ext>
            </a:extLst>
          </p:cNvPr>
          <p:cNvSpPr txBox="1"/>
          <p:nvPr/>
        </p:nvSpPr>
        <p:spPr>
          <a:xfrm>
            <a:off x="108958" y="4073170"/>
            <a:ext cx="5341120" cy="27494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Cuando el resorte está estirado, la posición x (de estiramiento) se va hacia la derecha, pero la fuerza restauradora o fuerza que tiende a regresar al bloque hacia la posición inicial de equilibrio se dirige hacia la izquierda. Cuando el resorte está comprimido, la posición x (de compresión), va hacia la izquierda, pero la fuerza restauradora que tiende a regresar el resorte a su posición libre o de equilibrio, va hacia la derecha.</a:t>
            </a:r>
            <a:endParaRPr lang="es-SV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CuadroTexto 8">
                <a:extLst>
                  <a:ext uri="{FF2B5EF4-FFF2-40B4-BE49-F238E27FC236}">
                    <a16:creationId xmlns:a16="http://schemas.microsoft.com/office/drawing/2014/main" id="{5EF1C8BE-38F2-92B2-412B-2E89F84FDB6E}"/>
                  </a:ext>
                </a:extLst>
              </p:cNvPr>
              <p:cNvSpPr txBox="1"/>
              <p:nvPr/>
            </p:nvSpPr>
            <p:spPr>
              <a:xfrm>
                <a:off x="6306797" y="2177014"/>
                <a:ext cx="4606172" cy="283308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SV" sz="1800" dirty="0">
                    <a:effectLst/>
                    <a:latin typeface="Aptos" panose="020B00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Entonces, la ley de Hook establece que la fuerza restauradora es directamente proporcional a la magnitud del estiramiento o compresión del resorte, y en dirección es opuesta a la posición que tiene el extremo del resorte, respecto a su posición de equilibrio.</a:t>
                </a:r>
                <a:endParaRPr lang="es-SV" sz="18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2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𝑭</m:t>
                      </m:r>
                      <m:r>
                        <a:rPr lang="es-SV" sz="2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=−</m:t>
                      </m:r>
                      <m:r>
                        <a:rPr lang="es-SV" sz="2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𝑲𝒙</m:t>
                      </m:r>
                    </m:oMath>
                  </m:oMathPara>
                </a14:m>
                <a:endParaRPr lang="es-SV" sz="18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9" name="CuadroTexto 8">
                <a:extLst>
                  <a:ext uri="{FF2B5EF4-FFF2-40B4-BE49-F238E27FC236}">
                    <a16:creationId xmlns:a16="http://schemas.microsoft.com/office/drawing/2014/main" id="{5EF1C8BE-38F2-92B2-412B-2E89F84FDB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6797" y="2177014"/>
                <a:ext cx="4606172" cy="2833083"/>
              </a:xfrm>
              <a:prstGeom prst="rect">
                <a:avLst/>
              </a:prstGeom>
              <a:blipFill>
                <a:blip r:embed="rId4"/>
                <a:stretch>
                  <a:fillRect l="-1192" t="-645" r="-1192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09881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" y="0"/>
            <a:ext cx="12187719" cy="6858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4A1D7F16-ECC4-39CC-6FFE-48871388D163}"/>
              </a:ext>
            </a:extLst>
          </p:cNvPr>
          <p:cNvSpPr txBox="1"/>
          <p:nvPr/>
        </p:nvSpPr>
        <p:spPr>
          <a:xfrm>
            <a:off x="128187" y="635223"/>
            <a:ext cx="11818834" cy="9712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 importante mencionar que esa proporcionalidad se cumple, dentro de los límites de elasticidad del resorte; es decir, siempre que el resorte se estire o se comprima, pero al cesar la fuerza que lo deforma vuelva a su condición original.</a:t>
            </a:r>
            <a:endParaRPr lang="es-SV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8977EE38-6175-E157-CE1B-EB639A737750}"/>
              </a:ext>
            </a:extLst>
          </p:cNvPr>
          <p:cNvSpPr txBox="1"/>
          <p:nvPr/>
        </p:nvSpPr>
        <p:spPr>
          <a:xfrm>
            <a:off x="178034" y="1725674"/>
            <a:ext cx="11448517" cy="6749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 el resorte después de su compresión o estiramiento sufre deformaciones permanentes, es porque se ha sobrepasado la fuerza que define su límite de elasticidad, y la ley de Hooke deja de cumplirse.</a:t>
            </a:r>
            <a:endParaRPr lang="es-SV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91E68044-7273-D81F-DD63-9572CC13401D}"/>
              </a:ext>
            </a:extLst>
          </p:cNvPr>
          <p:cNvSpPr txBox="1"/>
          <p:nvPr/>
        </p:nvSpPr>
        <p:spPr>
          <a:xfrm>
            <a:off x="128187" y="2544150"/>
            <a:ext cx="11371605" cy="9712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Como la fuerza restauradora del resorte depende de la magnitud del estiramiento o compresión “x”, es una fuerza variable, y por lo tanto, para calcular el trabajo realizado por la fuerza restauradora de un resorte, se aplica la fórmula de trabajo para fuerzas variables:</a:t>
            </a:r>
            <a:endParaRPr lang="es-SV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EE5DCFFE-66EC-2B76-C491-FE5F6F3E7EFD}"/>
                  </a:ext>
                </a:extLst>
              </p:cNvPr>
              <p:cNvSpPr txBox="1"/>
              <p:nvPr/>
            </p:nvSpPr>
            <p:spPr>
              <a:xfrm>
                <a:off x="3696252" y="5649529"/>
                <a:ext cx="2740351" cy="74982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𝑾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den>
                      </m:f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𝑲</m:t>
                      </m:r>
                      <m:sSup>
                        <m:sSupPr>
                          <m:ctrlP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s-SV" sz="1800" b="1" i="1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sz="1800" b="1" i="1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s-SV" sz="1800" b="1" i="1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𝟏</m:t>
                              </m:r>
                            </m:sub>
                          </m:sSub>
                        </m:e>
                        <m:sup>
                          <m: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−</m:t>
                      </m:r>
                      <m:f>
                        <m:fPr>
                          <m:ctrlP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den>
                      </m:f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𝑲</m:t>
                      </m:r>
                      <m:sSup>
                        <m:sSupPr>
                          <m:ctrlP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s-SV" sz="1800" b="1" i="1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sz="1800" b="1" i="1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s-SV" sz="1800" b="1" i="1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𝟐</m:t>
                              </m:r>
                            </m:sub>
                          </m:sSub>
                        </m:e>
                        <m:sup>
                          <m: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s-SV" sz="18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EE5DCFFE-66EC-2B76-C491-FE5F6F3E7E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6252" y="5649529"/>
                <a:ext cx="2740351" cy="74982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Imagen 13">
            <a:extLst>
              <a:ext uri="{FF2B5EF4-FFF2-40B4-BE49-F238E27FC236}">
                <a16:creationId xmlns:a16="http://schemas.microsoft.com/office/drawing/2014/main" id="{C6933B43-90BC-14E9-1D4D-C68019EB7F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8068" y="3612231"/>
            <a:ext cx="1286367" cy="603556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0A4EE077-7445-E550-B4A2-56CB8F0926E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8034" y="4312576"/>
            <a:ext cx="1774090" cy="493819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id="{877C16A7-E2EE-EA9B-F52A-C4C50D2E414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5182" y="4766011"/>
            <a:ext cx="1286367" cy="493819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97735B8B-692B-5985-78A5-8B9693C89D9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3941" y="5259830"/>
            <a:ext cx="1798476" cy="603556"/>
          </a:xfrm>
          <a:prstGeom prst="rect">
            <a:avLst/>
          </a:prstGeom>
        </p:spPr>
      </p:pic>
      <p:pic>
        <p:nvPicPr>
          <p:cNvPr id="22" name="Imagen 21">
            <a:extLst>
              <a:ext uri="{FF2B5EF4-FFF2-40B4-BE49-F238E27FC236}">
                <a16:creationId xmlns:a16="http://schemas.microsoft.com/office/drawing/2014/main" id="{02CC7424-C547-99D4-EA96-952EB8FC545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00147" y="6024440"/>
            <a:ext cx="1646063" cy="603556"/>
          </a:xfrm>
          <a:prstGeom prst="rect">
            <a:avLst/>
          </a:prstGeom>
        </p:spPr>
      </p:pic>
      <p:pic>
        <p:nvPicPr>
          <p:cNvPr id="24" name="Imagen 23">
            <a:extLst>
              <a:ext uri="{FF2B5EF4-FFF2-40B4-BE49-F238E27FC236}">
                <a16:creationId xmlns:a16="http://schemas.microsoft.com/office/drawing/2014/main" id="{50F30AF8-46ED-98BA-0E7C-0E3443B52F1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978198" y="3776082"/>
            <a:ext cx="1572904" cy="786452"/>
          </a:xfrm>
          <a:prstGeom prst="rect">
            <a:avLst/>
          </a:prstGeom>
        </p:spPr>
      </p:pic>
      <p:pic>
        <p:nvPicPr>
          <p:cNvPr id="26" name="Imagen 25">
            <a:extLst>
              <a:ext uri="{FF2B5EF4-FFF2-40B4-BE49-F238E27FC236}">
                <a16:creationId xmlns:a16="http://schemas.microsoft.com/office/drawing/2014/main" id="{D1617E69-02E7-BBDF-9016-DE3C8D0DD52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978198" y="4562534"/>
            <a:ext cx="2176461" cy="487722"/>
          </a:xfrm>
          <a:prstGeom prst="rect">
            <a:avLst/>
          </a:prstGeom>
        </p:spPr>
      </p:pic>
      <p:pic>
        <p:nvPicPr>
          <p:cNvPr id="28" name="Imagen 27">
            <a:extLst>
              <a:ext uri="{FF2B5EF4-FFF2-40B4-BE49-F238E27FC236}">
                <a16:creationId xmlns:a16="http://schemas.microsoft.com/office/drawing/2014/main" id="{CE003B44-9C3A-07D7-2E03-0EF21189D3F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978198" y="5149673"/>
            <a:ext cx="2310584" cy="487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08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0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" y="0"/>
            <a:ext cx="12187719" cy="68580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44CE08AA-B49A-E4E8-19B1-15E21F102C02}"/>
              </a:ext>
            </a:extLst>
          </p:cNvPr>
          <p:cNvSpPr txBox="1"/>
          <p:nvPr/>
        </p:nvSpPr>
        <p:spPr>
          <a:xfrm>
            <a:off x="136733" y="529500"/>
            <a:ext cx="11391544" cy="26697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Ejemplo:</a:t>
            </a:r>
            <a:endParaRPr lang="es-SV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 resorte de constante K=8000 N/m, se comprime 4 cm, como se muestra en la figura. Calcule el trabajo realizado por la fuerza restauradora del resorte desde:</a:t>
            </a:r>
            <a:endParaRPr lang="es-SV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  su compresión máxima hasta su posición de equilibrio</a:t>
            </a:r>
            <a:endParaRPr lang="es-SV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 su posición de equilibrio hasta su estiramiento máximo</a:t>
            </a:r>
            <a:endParaRPr lang="es-SV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c) su estiramiento máximo a su posición de equilibrio</a:t>
            </a:r>
            <a:endParaRPr lang="es-SV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d) su posición de equilibrio a su compresión máxima.</a:t>
            </a:r>
            <a:endParaRPr lang="es-SV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25EC68E2-9CEC-B08A-FCCD-8DA8900029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2305" y="1413561"/>
            <a:ext cx="3565555" cy="476507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95869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" y="0"/>
            <a:ext cx="12187719" cy="6858000"/>
          </a:xfrm>
          <a:prstGeom prst="rect">
            <a:avLst/>
          </a:prstGeom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EC5618CB-D349-44DA-CA09-4F01E31FAD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2164" y="539185"/>
            <a:ext cx="3565555" cy="4765078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41DF944D-FB49-FE92-3E90-3D8C4C67B69C}"/>
                  </a:ext>
                </a:extLst>
              </p:cNvPr>
              <p:cNvSpPr txBox="1"/>
              <p:nvPr/>
            </p:nvSpPr>
            <p:spPr>
              <a:xfrm>
                <a:off x="170915" y="2083202"/>
                <a:ext cx="6160654" cy="86081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1800" b="0" i="1" smtClean="0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𝑤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8000</m:t>
                              </m:r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𝑁</m:t>
                              </m:r>
                            </m:num>
                            <m:den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den>
                          </m:f>
                        </m:e>
                      </m:d>
                      <m:sSup>
                        <m:sSup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−0.04</m:t>
                              </m:r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e>
                          </m:d>
                        </m:e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−</m:t>
                      </m:r>
                      <m:f>
                        <m:f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8000</m:t>
                              </m:r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𝑁</m:t>
                              </m:r>
                            </m:num>
                            <m:den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den>
                          </m:f>
                        </m:e>
                      </m:d>
                      <m:sSup>
                        <m:sSup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e>
                          </m:d>
                        </m:e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𝟔</m:t>
                      </m:r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𝟒</m:t>
                      </m:r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𝑱𝒐𝒖𝒍𝒆𝒔</m:t>
                      </m:r>
                    </m:oMath>
                  </m:oMathPara>
                </a14:m>
                <a:endParaRPr lang="es-SV" sz="18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41DF944D-FB49-FE92-3E90-3D8C4C67B6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915" y="2083202"/>
                <a:ext cx="6160654" cy="86081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uadroTexto 5">
            <a:extLst>
              <a:ext uri="{FF2B5EF4-FFF2-40B4-BE49-F238E27FC236}">
                <a16:creationId xmlns:a16="http://schemas.microsoft.com/office/drawing/2014/main" id="{09B78F64-FF8D-95FE-3ADB-9D33CED0B966}"/>
              </a:ext>
            </a:extLst>
          </p:cNvPr>
          <p:cNvSpPr txBox="1"/>
          <p:nvPr/>
        </p:nvSpPr>
        <p:spPr>
          <a:xfrm>
            <a:off x="170915" y="577241"/>
            <a:ext cx="6520441" cy="378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  su compresión máxima hasta su posición de equilibrio (B-C)</a:t>
            </a:r>
            <a:endParaRPr lang="es-SV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FCEA586F-0CF7-068D-7009-91798FC998E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3133" y="1148528"/>
            <a:ext cx="3158002" cy="207282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83A0C721-4FB4-89DE-EE9E-35E999524E0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230" y="1533047"/>
            <a:ext cx="2103302" cy="487722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3" name="CuadroTexto 12">
                <a:extLst>
                  <a:ext uri="{FF2B5EF4-FFF2-40B4-BE49-F238E27FC236}">
                    <a16:creationId xmlns:a16="http://schemas.microsoft.com/office/drawing/2014/main" id="{16BDE286-03D5-4DFB-4EDF-E215A03C68C6}"/>
                  </a:ext>
                </a:extLst>
              </p:cNvPr>
              <p:cNvSpPr txBox="1"/>
              <p:nvPr/>
            </p:nvSpPr>
            <p:spPr>
              <a:xfrm>
                <a:off x="273133" y="4443450"/>
                <a:ext cx="6152972" cy="86081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1800" b="0" i="1" smtClean="0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𝑤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8000</m:t>
                              </m:r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𝑁</m:t>
                              </m:r>
                            </m:num>
                            <m:den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den>
                          </m:f>
                        </m:e>
                      </m:d>
                      <m:sSup>
                        <m:sSup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e>
                          </m:d>
                        </m:e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−</m:t>
                      </m:r>
                      <m:f>
                        <m:f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8000</m:t>
                              </m:r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𝑁</m:t>
                              </m:r>
                            </m:num>
                            <m:den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den>
                          </m:f>
                        </m:e>
                      </m:d>
                      <m:sSup>
                        <m:sSup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0.04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e>
                          </m:d>
                        </m:e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=−</m:t>
                      </m:r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𝟔</m:t>
                      </m:r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𝟒</m:t>
                      </m:r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𝑱𝒐𝒖𝒍𝒆𝒔</m:t>
                      </m:r>
                    </m:oMath>
                  </m:oMathPara>
                </a14:m>
                <a:endParaRPr lang="es-SV" sz="18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3" name="CuadroTexto 12">
                <a:extLst>
                  <a:ext uri="{FF2B5EF4-FFF2-40B4-BE49-F238E27FC236}">
                    <a16:creationId xmlns:a16="http://schemas.microsoft.com/office/drawing/2014/main" id="{16BDE286-03D5-4DFB-4EDF-E215A03C68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133" y="4443450"/>
                <a:ext cx="6152972" cy="86081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5" name="Imagen 14">
            <a:extLst>
              <a:ext uri="{FF2B5EF4-FFF2-40B4-BE49-F238E27FC236}">
                <a16:creationId xmlns:a16="http://schemas.microsoft.com/office/drawing/2014/main" id="{2C951679-CFC9-7117-9D2B-4DE5D3EE7F4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21616" y="2935181"/>
            <a:ext cx="5938019" cy="493819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7" name="CuadroTexto 16">
                <a:extLst>
                  <a:ext uri="{FF2B5EF4-FFF2-40B4-BE49-F238E27FC236}">
                    <a16:creationId xmlns:a16="http://schemas.microsoft.com/office/drawing/2014/main" id="{45BEF450-8E81-3924-D023-174741341BA7}"/>
                  </a:ext>
                </a:extLst>
              </p:cNvPr>
              <p:cNvSpPr txBox="1"/>
              <p:nvPr/>
            </p:nvSpPr>
            <p:spPr>
              <a:xfrm>
                <a:off x="170915" y="3364582"/>
                <a:ext cx="3260220" cy="4912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SV" sz="180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=0      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=4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𝑐𝑚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=0.04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𝑚</m:t>
                      </m:r>
                    </m:oMath>
                  </m:oMathPara>
                </a14:m>
                <a:endParaRPr lang="es-SV" sz="18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7" name="CuadroTexto 16">
                <a:extLst>
                  <a:ext uri="{FF2B5EF4-FFF2-40B4-BE49-F238E27FC236}">
                    <a16:creationId xmlns:a16="http://schemas.microsoft.com/office/drawing/2014/main" id="{45BEF450-8E81-3924-D023-174741341B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915" y="3364582"/>
                <a:ext cx="3260220" cy="49128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9" name="Imagen 18">
            <a:extLst>
              <a:ext uri="{FF2B5EF4-FFF2-40B4-BE49-F238E27FC236}">
                <a16:creationId xmlns:a16="http://schemas.microsoft.com/office/drawing/2014/main" id="{1BF365E8-E55A-2213-01D1-50DDD73EBDB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1075" y="3812103"/>
            <a:ext cx="2103302" cy="487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809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13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" y="0"/>
            <a:ext cx="12187719" cy="6858000"/>
          </a:xfrm>
          <a:prstGeom prst="rect">
            <a:avLst/>
          </a:prstGeom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56549746-D563-9E00-0B18-54C65C0F77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2164" y="539185"/>
            <a:ext cx="3565555" cy="476507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29558D59-7D5D-E710-079A-DCA85A68582D}"/>
              </a:ext>
            </a:extLst>
          </p:cNvPr>
          <p:cNvSpPr txBox="1"/>
          <p:nvPr/>
        </p:nvSpPr>
        <p:spPr>
          <a:xfrm>
            <a:off x="179461" y="691321"/>
            <a:ext cx="6152972" cy="378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c) su estiramiento máximo a su posición de equilibrio</a:t>
            </a:r>
            <a:endParaRPr lang="es-SV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DE4C99AB-BD68-2B13-40DE-985697D3DC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2256" y="1235838"/>
            <a:ext cx="2816596" cy="207282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68FBB331-555F-7A8D-E6FF-3E3627A8A7C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2256" y="1578207"/>
            <a:ext cx="2103302" cy="487722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3" name="CuadroTexto 12">
                <a:extLst>
                  <a:ext uri="{FF2B5EF4-FFF2-40B4-BE49-F238E27FC236}">
                    <a16:creationId xmlns:a16="http://schemas.microsoft.com/office/drawing/2014/main" id="{40D88B43-7AB2-1412-4AC6-E6DBD9966AFD}"/>
                  </a:ext>
                </a:extLst>
              </p:cNvPr>
              <p:cNvSpPr txBox="1"/>
              <p:nvPr/>
            </p:nvSpPr>
            <p:spPr>
              <a:xfrm>
                <a:off x="179461" y="2084978"/>
                <a:ext cx="6152972" cy="86081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1800" b="0" i="1" smtClean="0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𝑤</m:t>
                      </m:r>
                      <m:r>
                        <a:rPr lang="en-US" sz="1800" i="1" smtClean="0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8000</m:t>
                              </m:r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𝑁</m:t>
                              </m:r>
                            </m:num>
                            <m:den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den>
                          </m:f>
                        </m:e>
                      </m:d>
                      <m:sSup>
                        <m:sSup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0.04</m:t>
                              </m:r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e>
                          </m:d>
                        </m:e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−</m:t>
                      </m:r>
                      <m:f>
                        <m:f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8000</m:t>
                              </m:r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𝑁</m:t>
                              </m:r>
                            </m:num>
                            <m:den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den>
                          </m:f>
                        </m:e>
                      </m:d>
                      <m:sSup>
                        <m:sSup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e>
                          </m:d>
                        </m:e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𝟔</m:t>
                      </m:r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𝟒</m:t>
                      </m:r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𝑱𝒐𝒖𝒍𝒆𝒔</m:t>
                      </m:r>
                    </m:oMath>
                  </m:oMathPara>
                </a14:m>
                <a:endParaRPr lang="es-SV" sz="18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3" name="CuadroTexto 12">
                <a:extLst>
                  <a:ext uri="{FF2B5EF4-FFF2-40B4-BE49-F238E27FC236}">
                    <a16:creationId xmlns:a16="http://schemas.microsoft.com/office/drawing/2014/main" id="{40D88B43-7AB2-1412-4AC6-E6DBD9966A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461" y="2084978"/>
                <a:ext cx="6152972" cy="86081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CuadroTexto 14">
                <a:extLst>
                  <a:ext uri="{FF2B5EF4-FFF2-40B4-BE49-F238E27FC236}">
                    <a16:creationId xmlns:a16="http://schemas.microsoft.com/office/drawing/2014/main" id="{56F380BD-194C-9254-72AC-B59534778BDD}"/>
                  </a:ext>
                </a:extLst>
              </p:cNvPr>
              <p:cNvSpPr txBox="1"/>
              <p:nvPr/>
            </p:nvSpPr>
            <p:spPr>
              <a:xfrm>
                <a:off x="-72305" y="4597890"/>
                <a:ext cx="6908940" cy="86081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1800" b="0" i="1" smtClean="0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𝑤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8000</m:t>
                              </m:r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𝑁</m:t>
                              </m:r>
                            </m:num>
                            <m:den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den>
                          </m:f>
                        </m:e>
                      </m:d>
                      <m:sSup>
                        <m:sSup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e>
                          </m:d>
                        </m:e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−</m:t>
                      </m:r>
                      <m:f>
                        <m:f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8000</m:t>
                              </m:r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𝑁</m:t>
                              </m:r>
                            </m:num>
                            <m:den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den>
                          </m:f>
                        </m:e>
                      </m:d>
                      <m:sSup>
                        <m:sSup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−0.04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e>
                          </m:d>
                        </m:e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=−</m:t>
                      </m:r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𝟔</m:t>
                      </m:r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𝟒</m:t>
                      </m:r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𝑱𝒐𝒖𝒍𝒆𝒔</m:t>
                      </m:r>
                    </m:oMath>
                  </m:oMathPara>
                </a14:m>
                <a:endParaRPr lang="es-SV" sz="18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5" name="CuadroTexto 14">
                <a:extLst>
                  <a:ext uri="{FF2B5EF4-FFF2-40B4-BE49-F238E27FC236}">
                    <a16:creationId xmlns:a16="http://schemas.microsoft.com/office/drawing/2014/main" id="{56F380BD-194C-9254-72AC-B59534778B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72305" y="4597890"/>
                <a:ext cx="6908940" cy="86081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7" name="Imagen 16">
            <a:extLst>
              <a:ext uri="{FF2B5EF4-FFF2-40B4-BE49-F238E27FC236}">
                <a16:creationId xmlns:a16="http://schemas.microsoft.com/office/drawing/2014/main" id="{44F0E138-7E15-9916-CFF8-5CB580DA1C7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79461" y="3046900"/>
            <a:ext cx="5505165" cy="493819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19EBFC2D-B73B-3D35-DA42-E052A943CFF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93546" y="3689277"/>
            <a:ext cx="3176291" cy="207282"/>
          </a:xfrm>
          <a:prstGeom prst="rect">
            <a:avLst/>
          </a:prstGeom>
        </p:spPr>
      </p:pic>
      <p:pic>
        <p:nvPicPr>
          <p:cNvPr id="21" name="Imagen 20">
            <a:extLst>
              <a:ext uri="{FF2B5EF4-FFF2-40B4-BE49-F238E27FC236}">
                <a16:creationId xmlns:a16="http://schemas.microsoft.com/office/drawing/2014/main" id="{9ECA427E-8F3D-19B2-A4B6-A101F5282A7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3546" y="4100583"/>
            <a:ext cx="2103302" cy="487722"/>
          </a:xfrm>
          <a:prstGeom prst="rect">
            <a:avLst/>
          </a:prstGeom>
        </p:spPr>
      </p:pic>
      <p:sp>
        <p:nvSpPr>
          <p:cNvPr id="23" name="CuadroTexto 22">
            <a:extLst>
              <a:ext uri="{FF2B5EF4-FFF2-40B4-BE49-F238E27FC236}">
                <a16:creationId xmlns:a16="http://schemas.microsoft.com/office/drawing/2014/main" id="{593585D9-BBEB-838A-F24B-6F3E5FFF0DAD}"/>
              </a:ext>
            </a:extLst>
          </p:cNvPr>
          <p:cNvSpPr txBox="1"/>
          <p:nvPr/>
        </p:nvSpPr>
        <p:spPr>
          <a:xfrm>
            <a:off x="179461" y="5502503"/>
            <a:ext cx="8154109" cy="9712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b="1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Nota: observe que en los intervalos donde el resorte está empujando al objeto, el trabajo es positivo, mientras que en los intervalos donde lo va deteniendo, el trabajo es negativo.</a:t>
            </a:r>
            <a:endParaRPr lang="es-SV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510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3" grpId="0"/>
      <p:bldP spid="15" grpId="0"/>
      <p:bldP spid="23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</TotalTime>
  <Words>532</Words>
  <Application>Microsoft Office PowerPoint</Application>
  <PresentationFormat>Panorámica</PresentationFormat>
  <Paragraphs>23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1" baseType="lpstr">
      <vt:lpstr>Aptos</vt:lpstr>
      <vt:lpstr>Arial</vt:lpstr>
      <vt:lpstr>Calibri</vt:lpstr>
      <vt:lpstr>Calibri Light</vt:lpstr>
      <vt:lpstr>Cambria Math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RUBEN ALFREDO MENDOZA JUAREZ</dc:creator>
  <cp:lastModifiedBy>RUBEN ALFREDO MENDOZA JUAREZ</cp:lastModifiedBy>
  <cp:revision>14</cp:revision>
  <dcterms:created xsi:type="dcterms:W3CDTF">2023-10-27T00:51:22Z</dcterms:created>
  <dcterms:modified xsi:type="dcterms:W3CDTF">2024-03-23T01:05:17Z</dcterms:modified>
</cp:coreProperties>
</file>