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</p:sldIdLst>
  <p:sldSz cx="12192000" cy="6858000"/>
  <p:notesSz cx="6858000" cy="91440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55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DECC514-7645-BC28-9661-2888E62F8A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847859D-6676-BC22-CFA3-A555ED5FD4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2364248-F4F9-5548-0724-EDE74864C8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2/4/2024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12C8A74-7D84-928D-68FC-B458A73D55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B3F7FB6-9C4E-3610-6DCE-EC396DC0B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3398656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D0FC15-CCA1-6207-1AA2-AA2E92AD91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8C3B033-7BC0-834B-4036-26EFCD5E06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255CEE9-CDD4-7414-0659-8BE1ED0E66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2/4/2024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BF82286-A596-92C9-C4E5-F5019B6164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B073850-2738-7053-7ED7-D7E4D833CE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0538378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CC1B99E-2222-ABCC-0108-F673F2ECFF8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39632D8-C0A4-B481-F1E4-D92493E075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422A2E8-CB32-D276-8566-7208F4BEBF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2/4/2024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EB55246-3F53-C3BE-68E7-9EFF79DF73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36BA6E0-D8F6-F66D-C7CA-AAF9536C2A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0838935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29B3026-FEC3-01F7-7632-F76435D3AA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52C586A-1DDF-36B9-4166-6A706804C1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ED8641D-356B-EB11-1B27-AE7DBB02B1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2/4/2024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AB41E3B-06D8-C48D-3662-7D39402E37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8ED8C61-72AB-7013-1328-B8F58F5D28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2385253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C4710A6-4BB6-4078-B39E-B1D3E94C67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746C3C1-4D78-CE47-ECA7-12266CB65D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AA2441B-DDB4-9714-B260-9785FB3BA5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2/4/2024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8509A49-8B0E-5099-F43D-C87576E560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6B6196A-1E06-2F54-17BF-FADD945CB2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208098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1C0F371-1A76-E6D7-1E1D-0BD60395FB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C6A5E95-D116-BEB0-7A92-025B8329D9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3F47832-B5D8-3FE8-696A-BDFB1DB238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7E041E1-B84B-8D0B-7C11-46B9E8FA2F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2/4/2024</a:t>
            </a:fld>
            <a:endParaRPr lang="es-SV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205F3FA-BE71-3A6F-068B-B7CF9C7042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ED5334F-EBFD-26CE-8399-B8DCCE13C7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5839446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12F78BA-5632-36EA-A976-6E7FFD45B7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2B48C2A-9560-9E15-5D0C-F8E814920A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F8FEC13-2BDE-93E5-9ED7-FB12105EF8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D5A6E5CE-C2D5-69F5-69AE-418FF3CFA8A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EAC6BE11-CE23-8DAD-491D-F419E74FE02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EF15A27A-2428-A82D-6B53-55FE5BF846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2/4/2024</a:t>
            </a:fld>
            <a:endParaRPr lang="es-SV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403E156F-8518-8CC8-E758-A114C579C1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13BFBF1B-B300-EF95-FF55-483FBE92D2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3355588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A337425-9307-DF46-FE41-E2E328708A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7D5724DD-6F30-AEF0-AC28-3780696486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2/4/2024</a:t>
            </a:fld>
            <a:endParaRPr lang="es-SV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E125AFF8-80F9-4C87-570D-299E50AF18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2EA2683F-7F0A-5B47-A87E-4BC820BBAC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8454062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C678F9DF-F59F-778B-F503-34B302BCC1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2/4/2024</a:t>
            </a:fld>
            <a:endParaRPr lang="es-SV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52CD8674-1C8C-039C-3E13-B6BC6A6543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FF5C5161-61D2-EAED-3320-D7234C95FC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1698105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0DF34B7-CDDD-E590-1172-B03260FD29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4766729-7F65-2B79-13B7-1FDD7CD89A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18E064E-397B-46C3-DA24-3956AEAE7D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D5D5E45-BD7D-A158-6143-696CFA5E83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2/4/2024</a:t>
            </a:fld>
            <a:endParaRPr lang="es-SV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DAA0764-D758-48A5-0A23-01C1889DC3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82B1B9D-5482-30F3-4858-828B67A272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763427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7F298F4-F6E4-C700-2233-66A12873E1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F53553A4-77DC-89DF-A7B3-5CDA6A8CAE1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SV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D5C3082-045F-05C5-3905-43A67570D1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5AF4ABE-1758-081E-2920-5A4D00A304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2/4/2024</a:t>
            </a:fld>
            <a:endParaRPr lang="es-SV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22F55D8-500E-A2C7-DB24-68B8F791C4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C616411-1979-7FE6-4955-5FFC2EC01A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1815028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5577D8B9-BAE5-DCEB-7900-49FBB0ED22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85527E7-AD39-A225-4045-2849B612F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2350191-2285-9402-3A2C-2366C1F7E2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3992F1-720D-40EA-87F6-12F268946C49}" type="datetimeFigureOut">
              <a:rPr lang="es-SV" smtClean="0"/>
              <a:t>2/4/2024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ED19B8C-3505-A460-49A2-31F905FE36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E995317-7BAB-359A-0A08-466E481716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2185469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99B6CE2E-E9FF-EBE2-F0D1-052ED4C530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1" y="0"/>
            <a:ext cx="12187719" cy="6858000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3" name="CuadroTexto 2">
                <a:extLst>
                  <a:ext uri="{FF2B5EF4-FFF2-40B4-BE49-F238E27FC236}">
                    <a16:creationId xmlns:a16="http://schemas.microsoft.com/office/drawing/2014/main" id="{E9BAA872-5222-2C46-F12A-931F1CAC35EB}"/>
                  </a:ext>
                </a:extLst>
              </p:cNvPr>
              <p:cNvSpPr txBox="1"/>
              <p:nvPr/>
            </p:nvSpPr>
            <p:spPr>
              <a:xfrm>
                <a:off x="4725824" y="5170236"/>
                <a:ext cx="7221197" cy="153913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s-SV" sz="1800" dirty="0">
                    <a:effectLst/>
                    <a:latin typeface="Aptos" panose="020B0004020202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Al término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SV" sz="1800" b="1" i="1">
                            <a:effectLst/>
                            <a:highlight>
                              <a:srgbClr val="C0C0C0"/>
                            </a:highlight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s-SV" sz="1800" b="1" i="1">
                            <a:effectLst/>
                            <a:highlight>
                              <a:srgbClr val="C0C0C0"/>
                            </a:highlight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num>
                      <m:den>
                        <m:r>
                          <a:rPr lang="es-SV" sz="1800" b="1" i="1">
                            <a:effectLst/>
                            <a:highlight>
                              <a:srgbClr val="C0C0C0"/>
                            </a:highlight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den>
                    </m:f>
                    <m:r>
                      <a:rPr lang="es-SV" sz="1800" b="1" i="1">
                        <a:effectLst/>
                        <a:highlight>
                          <a:srgbClr val="C0C0C0"/>
                        </a:highlight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𝒎</m:t>
                    </m:r>
                    <m:sSup>
                      <m:sSupPr>
                        <m:ctrlPr>
                          <a:rPr lang="es-SV" sz="1800" b="1" i="1">
                            <a:effectLst/>
                            <a:highlight>
                              <a:srgbClr val="C0C0C0"/>
                            </a:highlight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s-SV" sz="1800" b="1" i="1">
                            <a:effectLst/>
                            <a:highlight>
                              <a:srgbClr val="C0C0C0"/>
                            </a:highlight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𝒗</m:t>
                        </m:r>
                      </m:e>
                      <m:sup>
                        <m:r>
                          <a:rPr lang="es-SV" sz="1800" b="1" i="1">
                            <a:effectLst/>
                            <a:highlight>
                              <a:srgbClr val="C0C0C0"/>
                            </a:highlight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s-SV" sz="1800" b="1" dirty="0">
                    <a:effectLst/>
                    <a:latin typeface="Aptos" panose="020B0004020202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s-SV" sz="1800" dirty="0">
                    <a:effectLst/>
                    <a:latin typeface="Aptos" panose="020B0004020202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se le llama energía cinética (</a:t>
                </a:r>
                <a:r>
                  <a:rPr lang="es-SV" sz="1800" dirty="0" err="1">
                    <a:effectLst/>
                    <a:latin typeface="Aptos" panose="020B0004020202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Ec</a:t>
                </a:r>
                <a:r>
                  <a:rPr lang="es-SV" sz="1800" dirty="0">
                    <a:effectLst/>
                    <a:latin typeface="Aptos" panose="020B0004020202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:endParaRPr lang="es-SV" sz="1800" dirty="0">
                  <a:effectLst/>
                  <a:latin typeface="Aptos" panose="020B0004020202020204" pitchFamily="34" charset="0"/>
                  <a:ea typeface="Aptos" panose="020B000402020202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s-SV" sz="1800" dirty="0">
                    <a:effectLst/>
                    <a:latin typeface="Aptos" panose="020B0004020202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Por lo tanto, el teorema del trabajo y la energía se puede escribir así:</a:t>
                </a:r>
                <a:endParaRPr lang="es-SV" sz="1800" dirty="0">
                  <a:effectLst/>
                  <a:latin typeface="Aptos" panose="020B0004020202020204" pitchFamily="34" charset="0"/>
                  <a:ea typeface="Aptos" panose="020B0004020202020204" pitchFamily="34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SV" sz="1800" b="1" i="1">
                          <a:effectLst/>
                          <a:highlight>
                            <a:srgbClr val="C0C0C0"/>
                          </a:highlight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𝒘</m:t>
                      </m:r>
                      <m:r>
                        <a:rPr lang="es-SV" sz="1800" b="1" i="1">
                          <a:effectLst/>
                          <a:highlight>
                            <a:srgbClr val="C0C0C0"/>
                          </a:highlight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SV" b="1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s-SV" sz="1800" b="1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𝑬𝒄</m:t>
                          </m:r>
                        </m:e>
                        <m:sub>
                          <m:r>
                            <a:rPr lang="es-SV" sz="1800" b="1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s-SV" sz="18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s-SV" b="1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s-SV" sz="1800" b="1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𝑬𝒄</m:t>
                          </m:r>
                        </m:e>
                        <m:sub>
                          <m:r>
                            <a:rPr lang="es-SV" sz="1800" b="1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s-SV" sz="18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s-SV" b="1" i="1">
                              <a:effectLst/>
                              <a:highlight>
                                <a:srgbClr val="C0C0C0"/>
                              </a:highlight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s-SV" sz="1800" b="1" i="1">
                              <a:effectLst/>
                              <a:highlight>
                                <a:srgbClr val="C0C0C0"/>
                              </a:highlight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s-SV" sz="1800" b="1" i="1">
                              <a:effectLst/>
                              <a:highlight>
                                <a:srgbClr val="C0C0C0"/>
                              </a:highlight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𝟐</m:t>
                          </m:r>
                        </m:den>
                      </m:f>
                      <m:r>
                        <a:rPr lang="es-SV" sz="1800" b="1" i="1">
                          <a:effectLst/>
                          <a:highlight>
                            <a:srgbClr val="C0C0C0"/>
                          </a:highlight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𝒎</m:t>
                      </m:r>
                      <m:sSup>
                        <m:sSupPr>
                          <m:ctrlPr>
                            <a:rPr lang="es-SV" b="1" i="1">
                              <a:effectLst/>
                              <a:highlight>
                                <a:srgbClr val="C0C0C0"/>
                              </a:highlight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sSupPr>
                        <m:e>
                          <m:sSub>
                            <m:sSubPr>
                              <m:ctrlPr>
                                <a:rPr lang="es-SV" b="1" i="1">
                                  <a:effectLst/>
                                  <a:highlight>
                                    <a:srgbClr val="C0C0C0"/>
                                  </a:highlight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s-SV" sz="1800" b="1" i="1">
                                  <a:effectLst/>
                                  <a:highlight>
                                    <a:srgbClr val="C0C0C0"/>
                                  </a:highlight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𝒗</m:t>
                              </m:r>
                            </m:e>
                            <m:sub>
                              <m:r>
                                <a:rPr lang="es-SV" sz="1800" b="1" i="1">
                                  <a:effectLst/>
                                  <a:highlight>
                                    <a:srgbClr val="C0C0C0"/>
                                  </a:highlight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𝟐</m:t>
                              </m:r>
                            </m:sub>
                          </m:sSub>
                        </m:e>
                        <m:sup>
                          <m:r>
                            <a:rPr lang="es-SV" sz="1800" b="1" i="1">
                              <a:effectLst/>
                              <a:highlight>
                                <a:srgbClr val="C0C0C0"/>
                              </a:highlight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s-SV" sz="1800" b="1" i="1">
                          <a:effectLst/>
                          <a:highlight>
                            <a:srgbClr val="C0C0C0"/>
                          </a:highlight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−</m:t>
                      </m:r>
                      <m:f>
                        <m:fPr>
                          <m:ctrlPr>
                            <a:rPr lang="es-SV" b="1" i="1">
                              <a:effectLst/>
                              <a:highlight>
                                <a:srgbClr val="C0C0C0"/>
                              </a:highlight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s-SV" sz="1800" b="1" i="1">
                              <a:effectLst/>
                              <a:highlight>
                                <a:srgbClr val="C0C0C0"/>
                              </a:highlight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s-SV" sz="1800" b="1" i="1">
                              <a:effectLst/>
                              <a:highlight>
                                <a:srgbClr val="C0C0C0"/>
                              </a:highlight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𝟐</m:t>
                          </m:r>
                        </m:den>
                      </m:f>
                      <m:r>
                        <a:rPr lang="es-SV" sz="1800" b="1" i="1">
                          <a:effectLst/>
                          <a:highlight>
                            <a:srgbClr val="C0C0C0"/>
                          </a:highlight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𝒎</m:t>
                      </m:r>
                      <m:sSup>
                        <m:sSupPr>
                          <m:ctrlPr>
                            <a:rPr lang="es-SV" b="1" i="1">
                              <a:effectLst/>
                              <a:highlight>
                                <a:srgbClr val="C0C0C0"/>
                              </a:highlight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sSupPr>
                        <m:e>
                          <m:sSub>
                            <m:sSubPr>
                              <m:ctrlPr>
                                <a:rPr lang="es-SV" b="1" i="1">
                                  <a:effectLst/>
                                  <a:highlight>
                                    <a:srgbClr val="C0C0C0"/>
                                  </a:highlight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s-SV" sz="1800" b="1" i="1">
                                  <a:effectLst/>
                                  <a:highlight>
                                    <a:srgbClr val="C0C0C0"/>
                                  </a:highlight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𝒗</m:t>
                              </m:r>
                            </m:e>
                            <m:sub>
                              <m:r>
                                <a:rPr lang="es-SV" sz="1800" b="1" i="1">
                                  <a:effectLst/>
                                  <a:highlight>
                                    <a:srgbClr val="C0C0C0"/>
                                  </a:highlight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𝟏</m:t>
                              </m:r>
                            </m:sub>
                          </m:sSub>
                        </m:e>
                        <m:sup>
                          <m:r>
                            <a:rPr lang="es-SV" sz="1800" b="1" i="1">
                              <a:effectLst/>
                              <a:highlight>
                                <a:srgbClr val="C0C0C0"/>
                              </a:highlight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s-SV" dirty="0"/>
              </a:p>
            </p:txBody>
          </p:sp>
        </mc:Choice>
        <mc:Fallback>
          <p:sp>
            <p:nvSpPr>
              <p:cNvPr id="3" name="CuadroTexto 2">
                <a:extLst>
                  <a:ext uri="{FF2B5EF4-FFF2-40B4-BE49-F238E27FC236}">
                    <a16:creationId xmlns:a16="http://schemas.microsoft.com/office/drawing/2014/main" id="{E9BAA872-5222-2C46-F12A-931F1CAC35E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5824" y="5170236"/>
                <a:ext cx="7221197" cy="1539139"/>
              </a:xfrm>
              <a:prstGeom prst="rect">
                <a:avLst/>
              </a:prstGeom>
              <a:blipFill>
                <a:blip r:embed="rId3"/>
                <a:stretch>
                  <a:fillRect l="-675"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Imagen 4">
            <a:extLst>
              <a:ext uri="{FF2B5EF4-FFF2-40B4-BE49-F238E27FC236}">
                <a16:creationId xmlns:a16="http://schemas.microsoft.com/office/drawing/2014/main" id="{BDDF3DCB-34E4-A95A-6015-96ECC7A42DA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4760" y="614537"/>
            <a:ext cx="3407959" cy="493819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0" name="CuadroTexto 9">
                <a:extLst>
                  <a:ext uri="{FF2B5EF4-FFF2-40B4-BE49-F238E27FC236}">
                    <a16:creationId xmlns:a16="http://schemas.microsoft.com/office/drawing/2014/main" id="{C75BBA9E-F08B-1818-5BAC-C2E7D779B223}"/>
                  </a:ext>
                </a:extLst>
              </p:cNvPr>
              <p:cNvSpPr txBox="1"/>
              <p:nvPr/>
            </p:nvSpPr>
            <p:spPr>
              <a:xfrm>
                <a:off x="179461" y="1108356"/>
                <a:ext cx="3153399" cy="50558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s-SV" sz="1800" dirty="0">
                    <a:effectLst/>
                    <a:latin typeface="Aptos" panose="020B0004020202020204" pitchFamily="34" charset="0"/>
                    <a:ea typeface="Aptos" panose="020B0004020202020204" pitchFamily="34" charset="0"/>
                    <a:cs typeface="Times New Roman" panose="02020603050405020304" pitchFamily="18" charset="0"/>
                  </a:rPr>
                  <a:t>Recordando que </a:t>
                </a:r>
                <a14:m>
                  <m:oMath xmlns:m="http://schemas.openxmlformats.org/officeDocument/2006/math">
                    <m:r>
                      <a:rPr lang="es-SV" sz="1800" i="1">
                        <a:effectLst/>
                        <a:latin typeface="Cambria Math" panose="020405030504060302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rPr>
                      <m:t>𝑤</m:t>
                    </m:r>
                    <m:r>
                      <a:rPr lang="es-SV" sz="1800" i="1">
                        <a:effectLst/>
                        <a:latin typeface="Cambria Math" panose="020405030504060302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rPr>
                      <m:t>=</m:t>
                    </m:r>
                    <m:nary>
                      <m:naryPr>
                        <m:limLoc m:val="subSup"/>
                        <m:ctrlPr>
                          <a:rPr lang="es-SV" sz="1800" i="1">
                            <a:effectLst/>
                            <a:latin typeface="Cambria Math" panose="02040503050406030204" pitchFamily="18" charset="0"/>
                            <a:ea typeface="Aptos" panose="020B0004020202020204" pitchFamily="34" charset="0"/>
                            <a:cs typeface="Times New Roman" panose="02020603050405020304" pitchFamily="18" charset="0"/>
                          </a:rPr>
                        </m:ctrlPr>
                      </m:naryPr>
                      <m:sub>
                        <m:sSub>
                          <m:sSubPr>
                            <m:ctrlPr>
                              <a:rPr lang="es-SV" sz="1800" i="1">
                                <a:effectLst/>
                                <a:latin typeface="Cambria Math" panose="02040503050406030204" pitchFamily="18" charset="0"/>
                                <a:ea typeface="Aptos" panose="020B0004020202020204" pitchFamily="34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s-SV" sz="1800" i="1">
                                <a:effectLst/>
                                <a:latin typeface="Cambria Math" panose="02040503050406030204" pitchFamily="18" charset="0"/>
                                <a:ea typeface="Aptos" panose="020B0004020202020204" pitchFamily="34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s-SV" sz="1800" i="1">
                                <a:effectLst/>
                                <a:latin typeface="Cambria Math" panose="02040503050406030204" pitchFamily="18" charset="0"/>
                                <a:ea typeface="Aptos" panose="020B0004020202020204" pitchFamily="34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sub>
                        </m:sSub>
                      </m:sub>
                      <m:sup>
                        <m:sSub>
                          <m:sSubPr>
                            <m:ctrlPr>
                              <a:rPr lang="es-SV" sz="1800" i="1">
                                <a:effectLst/>
                                <a:latin typeface="Cambria Math" panose="02040503050406030204" pitchFamily="18" charset="0"/>
                                <a:ea typeface="Aptos" panose="020B0004020202020204" pitchFamily="34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s-SV" sz="1800" i="1">
                                <a:effectLst/>
                                <a:latin typeface="Cambria Math" panose="02040503050406030204" pitchFamily="18" charset="0"/>
                                <a:ea typeface="Aptos" panose="020B0004020202020204" pitchFamily="34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s-SV" sz="1800" i="1">
                                <a:effectLst/>
                                <a:latin typeface="Cambria Math" panose="02040503050406030204" pitchFamily="18" charset="0"/>
                                <a:ea typeface="Aptos" panose="020B0004020202020204" pitchFamily="34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b>
                        </m:sSub>
                      </m:sup>
                      <m:e>
                        <m:r>
                          <a:rPr lang="es-SV" sz="1800" i="1">
                            <a:effectLst/>
                            <a:latin typeface="Cambria Math" panose="02040503050406030204" pitchFamily="18" charset="0"/>
                            <a:ea typeface="Aptos" panose="020B0004020202020204" pitchFamily="34" charset="0"/>
                            <a:cs typeface="Times New Roman" panose="02020603050405020304" pitchFamily="18" charset="0"/>
                          </a:rPr>
                          <m:t>𝐹𝑑𝑥</m:t>
                        </m:r>
                      </m:e>
                    </m:nary>
                  </m:oMath>
                </a14:m>
                <a:endParaRPr lang="es-SV" sz="1800" dirty="0">
                  <a:effectLst/>
                  <a:latin typeface="Aptos" panose="020B0004020202020204" pitchFamily="34" charset="0"/>
                  <a:ea typeface="Aptos" panose="020B000402020202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0" name="CuadroTexto 9">
                <a:extLst>
                  <a:ext uri="{FF2B5EF4-FFF2-40B4-BE49-F238E27FC236}">
                    <a16:creationId xmlns:a16="http://schemas.microsoft.com/office/drawing/2014/main" id="{C75BBA9E-F08B-1818-5BAC-C2E7D779B22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461" y="1108356"/>
                <a:ext cx="3153399" cy="505588"/>
              </a:xfrm>
              <a:prstGeom prst="rect">
                <a:avLst/>
              </a:prstGeom>
              <a:blipFill>
                <a:blip r:embed="rId5"/>
                <a:stretch>
                  <a:fillRect l="-1544" t="-96386" r="-2510" b="-150602"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2" name="Imagen 11">
            <a:extLst>
              <a:ext uri="{FF2B5EF4-FFF2-40B4-BE49-F238E27FC236}">
                <a16:creationId xmlns:a16="http://schemas.microsoft.com/office/drawing/2014/main" id="{6509C752-485E-4161-EA5D-96F04448893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44760" y="1662716"/>
            <a:ext cx="5724640" cy="890093"/>
          </a:xfrm>
          <a:prstGeom prst="rect">
            <a:avLst/>
          </a:prstGeom>
        </p:spPr>
      </p:pic>
      <p:pic>
        <p:nvPicPr>
          <p:cNvPr id="14" name="Imagen 13">
            <a:extLst>
              <a:ext uri="{FF2B5EF4-FFF2-40B4-BE49-F238E27FC236}">
                <a16:creationId xmlns:a16="http://schemas.microsoft.com/office/drawing/2014/main" id="{04F3A588-0771-8DF5-11AE-3895D21A70DF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82933" y="2529308"/>
            <a:ext cx="1414395" cy="603556"/>
          </a:xfrm>
          <a:prstGeom prst="rect">
            <a:avLst/>
          </a:prstGeom>
        </p:spPr>
      </p:pic>
      <p:pic>
        <p:nvPicPr>
          <p:cNvPr id="16" name="Imagen 15">
            <a:extLst>
              <a:ext uri="{FF2B5EF4-FFF2-40B4-BE49-F238E27FC236}">
                <a16:creationId xmlns:a16="http://schemas.microsoft.com/office/drawing/2014/main" id="{8DC4429D-CABD-FCA0-312C-90047F931F0D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79461" y="3229602"/>
            <a:ext cx="1377815" cy="493819"/>
          </a:xfrm>
          <a:prstGeom prst="rect">
            <a:avLst/>
          </a:prstGeom>
        </p:spPr>
      </p:pic>
      <p:sp>
        <p:nvSpPr>
          <p:cNvPr id="18" name="CuadroTexto 17">
            <a:extLst>
              <a:ext uri="{FF2B5EF4-FFF2-40B4-BE49-F238E27FC236}">
                <a16:creationId xmlns:a16="http://schemas.microsoft.com/office/drawing/2014/main" id="{5658C107-55BA-E4E3-B8D0-ED69D7CB6C9B}"/>
              </a:ext>
            </a:extLst>
          </p:cNvPr>
          <p:cNvSpPr txBox="1"/>
          <p:nvPr/>
        </p:nvSpPr>
        <p:spPr>
          <a:xfrm>
            <a:off x="216751" y="3723421"/>
            <a:ext cx="1303234" cy="378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sz="18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Entonces:</a:t>
            </a:r>
            <a:endParaRPr lang="es-SV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0" name="Imagen 19">
            <a:extLst>
              <a:ext uri="{FF2B5EF4-FFF2-40B4-BE49-F238E27FC236}">
                <a16:creationId xmlns:a16="http://schemas.microsoft.com/office/drawing/2014/main" id="{169BD9DA-1B9F-B817-82C9-D9FAD89DE46D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68690" y="4143720"/>
            <a:ext cx="1664352" cy="603556"/>
          </a:xfrm>
          <a:prstGeom prst="rect">
            <a:avLst/>
          </a:prstGeom>
        </p:spPr>
      </p:pic>
      <p:pic>
        <p:nvPicPr>
          <p:cNvPr id="22" name="Imagen 21">
            <a:extLst>
              <a:ext uri="{FF2B5EF4-FFF2-40B4-BE49-F238E27FC236}">
                <a16:creationId xmlns:a16="http://schemas.microsoft.com/office/drawing/2014/main" id="{93F8D8FE-B905-2906-2093-13D151D0C41C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337355" y="4953063"/>
            <a:ext cx="1670449" cy="603556"/>
          </a:xfrm>
          <a:prstGeom prst="rect">
            <a:avLst/>
          </a:prstGeom>
        </p:spPr>
      </p:pic>
      <p:pic>
        <p:nvPicPr>
          <p:cNvPr id="24" name="Imagen 23">
            <a:extLst>
              <a:ext uri="{FF2B5EF4-FFF2-40B4-BE49-F238E27FC236}">
                <a16:creationId xmlns:a16="http://schemas.microsoft.com/office/drawing/2014/main" id="{1900B1BB-08ED-6AEE-B65A-6E3CF727FFE6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79461" y="5692897"/>
            <a:ext cx="1450974" cy="493819"/>
          </a:xfrm>
          <a:prstGeom prst="rect">
            <a:avLst/>
          </a:prstGeom>
        </p:spPr>
      </p:pic>
      <p:pic>
        <p:nvPicPr>
          <p:cNvPr id="26" name="Imagen 25">
            <a:extLst>
              <a:ext uri="{FF2B5EF4-FFF2-40B4-BE49-F238E27FC236}">
                <a16:creationId xmlns:a16="http://schemas.microsoft.com/office/drawing/2014/main" id="{0C551B97-48CF-01C0-F225-BB7F6E9B220D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585992" y="614537"/>
            <a:ext cx="1286367" cy="493819"/>
          </a:xfrm>
          <a:prstGeom prst="rect">
            <a:avLst/>
          </a:prstGeom>
        </p:spPr>
      </p:pic>
      <p:pic>
        <p:nvPicPr>
          <p:cNvPr id="28" name="Imagen 27">
            <a:extLst>
              <a:ext uri="{FF2B5EF4-FFF2-40B4-BE49-F238E27FC236}">
                <a16:creationId xmlns:a16="http://schemas.microsoft.com/office/drawing/2014/main" id="{636E5D90-A0F7-24AC-B97F-2FE376C1ACDE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6784815" y="1041360"/>
            <a:ext cx="1408298" cy="603556"/>
          </a:xfrm>
          <a:prstGeom prst="rect">
            <a:avLst/>
          </a:prstGeom>
        </p:spPr>
      </p:pic>
      <p:sp>
        <p:nvSpPr>
          <p:cNvPr id="32" name="CuadroTexto 31">
            <a:extLst>
              <a:ext uri="{FF2B5EF4-FFF2-40B4-BE49-F238E27FC236}">
                <a16:creationId xmlns:a16="http://schemas.microsoft.com/office/drawing/2014/main" id="{81AF1291-D282-602A-8FB9-936601C40D9B}"/>
              </a:ext>
            </a:extLst>
          </p:cNvPr>
          <p:cNvSpPr txBox="1"/>
          <p:nvPr/>
        </p:nvSpPr>
        <p:spPr>
          <a:xfrm>
            <a:off x="6585992" y="1646781"/>
            <a:ext cx="6152972" cy="6749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sz="18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Para sistemas cerrados (no hay flujo de masa entre el sistema y el entorno):</a:t>
            </a:r>
            <a:endParaRPr lang="es-SV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4" name="Imagen 33">
            <a:extLst>
              <a:ext uri="{FF2B5EF4-FFF2-40B4-BE49-F238E27FC236}">
                <a16:creationId xmlns:a16="http://schemas.microsoft.com/office/drawing/2014/main" id="{55B94BAE-B013-85C5-39B7-899A50330527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6600689" y="2258714"/>
            <a:ext cx="1450974" cy="603556"/>
          </a:xfrm>
          <a:prstGeom prst="rect">
            <a:avLst/>
          </a:prstGeom>
        </p:spPr>
      </p:pic>
      <p:pic>
        <p:nvPicPr>
          <p:cNvPr id="36" name="Imagen 35">
            <a:extLst>
              <a:ext uri="{FF2B5EF4-FFF2-40B4-BE49-F238E27FC236}">
                <a16:creationId xmlns:a16="http://schemas.microsoft.com/office/drawing/2014/main" id="{8E3CA15F-B434-B272-1A71-AD1162743437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6585992" y="2873575"/>
            <a:ext cx="1359526" cy="786452"/>
          </a:xfrm>
          <a:prstGeom prst="rect">
            <a:avLst/>
          </a:prstGeom>
        </p:spPr>
      </p:pic>
      <p:pic>
        <p:nvPicPr>
          <p:cNvPr id="38" name="Imagen 37">
            <a:extLst>
              <a:ext uri="{FF2B5EF4-FFF2-40B4-BE49-F238E27FC236}">
                <a16:creationId xmlns:a16="http://schemas.microsoft.com/office/drawing/2014/main" id="{60131FA9-F751-0801-8D15-87861CE1D2BA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6600689" y="3723421"/>
            <a:ext cx="1944793" cy="487722"/>
          </a:xfrm>
          <a:prstGeom prst="rect">
            <a:avLst/>
          </a:prstGeom>
        </p:spPr>
      </p:pic>
      <p:pic>
        <p:nvPicPr>
          <p:cNvPr id="40" name="Imagen 39">
            <a:extLst>
              <a:ext uri="{FF2B5EF4-FFF2-40B4-BE49-F238E27FC236}">
                <a16:creationId xmlns:a16="http://schemas.microsoft.com/office/drawing/2014/main" id="{9320FB7B-FC75-09E0-7B98-A98E274F63D3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6633980" y="4263982"/>
            <a:ext cx="2231329" cy="487722"/>
          </a:xfrm>
          <a:prstGeom prst="rect">
            <a:avLst/>
          </a:prstGeom>
        </p:spPr>
      </p:pic>
      <p:pic>
        <p:nvPicPr>
          <p:cNvPr id="42" name="Imagen 41">
            <a:extLst>
              <a:ext uri="{FF2B5EF4-FFF2-40B4-BE49-F238E27FC236}">
                <a16:creationId xmlns:a16="http://schemas.microsoft.com/office/drawing/2014/main" id="{1E90749F-FFA4-DCB2-0638-311EB7FF89EE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6345380" y="4770471"/>
            <a:ext cx="3444539" cy="493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9881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0" grpId="0"/>
      <p:bldP spid="18" grpId="0"/>
      <p:bldP spid="32" grpId="0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282</TotalTime>
  <Words>65</Words>
  <Application>Microsoft Office PowerPoint</Application>
  <PresentationFormat>Panorámica</PresentationFormat>
  <Paragraphs>6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Aptos</vt:lpstr>
      <vt:lpstr>Arial</vt:lpstr>
      <vt:lpstr>Calibri</vt:lpstr>
      <vt:lpstr>Calibri Light</vt:lpstr>
      <vt:lpstr>Cambria Math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RUBEN ALFREDO MENDOZA JUAREZ</dc:creator>
  <cp:lastModifiedBy>RUBEN ALFREDO MENDOZA JUAREZ</cp:lastModifiedBy>
  <cp:revision>15</cp:revision>
  <dcterms:created xsi:type="dcterms:W3CDTF">2023-10-27T00:51:22Z</dcterms:created>
  <dcterms:modified xsi:type="dcterms:W3CDTF">2024-04-02T23:36:59Z</dcterms:modified>
</cp:coreProperties>
</file>