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5" r:id="rId3"/>
    <p:sldId id="266" r:id="rId4"/>
    <p:sldId id="267" r:id="rId5"/>
    <p:sldId id="269" r:id="rId6"/>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ECC514-7645-BC28-9661-2888E62F8AE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5847859D-6676-BC22-CFA3-A555ED5FD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12364248-F4F9-5548-0724-EDE74864C8A9}"/>
              </a:ext>
            </a:extLst>
          </p:cNvPr>
          <p:cNvSpPr>
            <a:spLocks noGrp="1"/>
          </p:cNvSpPr>
          <p:nvPr>
            <p:ph type="dt" sz="half" idx="10"/>
          </p:nvPr>
        </p:nvSpPr>
        <p:spPr/>
        <p:txBody>
          <a:bodyPr/>
          <a:lstStyle/>
          <a:p>
            <a:fld id="{583992F1-720D-40EA-87F6-12F268946C49}" type="datetimeFigureOut">
              <a:rPr lang="es-SV" smtClean="0"/>
              <a:t>5/4/2024</a:t>
            </a:fld>
            <a:endParaRPr lang="es-SV"/>
          </a:p>
        </p:txBody>
      </p:sp>
      <p:sp>
        <p:nvSpPr>
          <p:cNvPr id="5" name="Marcador de pie de página 4">
            <a:extLst>
              <a:ext uri="{FF2B5EF4-FFF2-40B4-BE49-F238E27FC236}">
                <a16:creationId xmlns:a16="http://schemas.microsoft.com/office/drawing/2014/main" id="{F12C8A74-7D84-928D-68FC-B458A73D558C}"/>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FB3F7FB6-9C4E-3610-6DCE-EC396DC0B7A9}"/>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339865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D0FC15-CCA1-6207-1AA2-AA2E92AD91E5}"/>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88C3B033-7BC0-834B-4036-26EFCD5E069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9255CEE9-CDD4-7414-0659-8BE1ED0E6664}"/>
              </a:ext>
            </a:extLst>
          </p:cNvPr>
          <p:cNvSpPr>
            <a:spLocks noGrp="1"/>
          </p:cNvSpPr>
          <p:nvPr>
            <p:ph type="dt" sz="half" idx="10"/>
          </p:nvPr>
        </p:nvSpPr>
        <p:spPr/>
        <p:txBody>
          <a:bodyPr/>
          <a:lstStyle/>
          <a:p>
            <a:fld id="{583992F1-720D-40EA-87F6-12F268946C49}" type="datetimeFigureOut">
              <a:rPr lang="es-SV" smtClean="0"/>
              <a:t>5/4/2024</a:t>
            </a:fld>
            <a:endParaRPr lang="es-SV"/>
          </a:p>
        </p:txBody>
      </p:sp>
      <p:sp>
        <p:nvSpPr>
          <p:cNvPr id="5" name="Marcador de pie de página 4">
            <a:extLst>
              <a:ext uri="{FF2B5EF4-FFF2-40B4-BE49-F238E27FC236}">
                <a16:creationId xmlns:a16="http://schemas.microsoft.com/office/drawing/2014/main" id="{5BF82286-A596-92C9-C4E5-F5019B61647E}"/>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EB073850-2738-7053-7ED7-D7E4D833CEB4}"/>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05383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CC1B99E-2222-ABCC-0108-F673F2ECFF8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B39632D8-C0A4-B481-F1E4-D92493E075B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2422A2E8-CB32-D276-8566-7208F4BEBFF3}"/>
              </a:ext>
            </a:extLst>
          </p:cNvPr>
          <p:cNvSpPr>
            <a:spLocks noGrp="1"/>
          </p:cNvSpPr>
          <p:nvPr>
            <p:ph type="dt" sz="half" idx="10"/>
          </p:nvPr>
        </p:nvSpPr>
        <p:spPr/>
        <p:txBody>
          <a:bodyPr/>
          <a:lstStyle/>
          <a:p>
            <a:fld id="{583992F1-720D-40EA-87F6-12F268946C49}" type="datetimeFigureOut">
              <a:rPr lang="es-SV" smtClean="0"/>
              <a:t>5/4/2024</a:t>
            </a:fld>
            <a:endParaRPr lang="es-SV"/>
          </a:p>
        </p:txBody>
      </p:sp>
      <p:sp>
        <p:nvSpPr>
          <p:cNvPr id="5" name="Marcador de pie de página 4">
            <a:extLst>
              <a:ext uri="{FF2B5EF4-FFF2-40B4-BE49-F238E27FC236}">
                <a16:creationId xmlns:a16="http://schemas.microsoft.com/office/drawing/2014/main" id="{2EB55246-3F53-C3BE-68E7-9EFF79DF7323}"/>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C36BA6E0-D8F6-F66D-C7CA-AAF9536C2AE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408389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9B3026-FEC3-01F7-7632-F76435D3AA2C}"/>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C52C586A-1DDF-36B9-4166-6A706804C13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8ED8641D-356B-EB11-1B27-AE7DBB02B1BC}"/>
              </a:ext>
            </a:extLst>
          </p:cNvPr>
          <p:cNvSpPr>
            <a:spLocks noGrp="1"/>
          </p:cNvSpPr>
          <p:nvPr>
            <p:ph type="dt" sz="half" idx="10"/>
          </p:nvPr>
        </p:nvSpPr>
        <p:spPr/>
        <p:txBody>
          <a:bodyPr/>
          <a:lstStyle/>
          <a:p>
            <a:fld id="{583992F1-720D-40EA-87F6-12F268946C49}" type="datetimeFigureOut">
              <a:rPr lang="es-SV" smtClean="0"/>
              <a:t>5/4/2024</a:t>
            </a:fld>
            <a:endParaRPr lang="es-SV"/>
          </a:p>
        </p:txBody>
      </p:sp>
      <p:sp>
        <p:nvSpPr>
          <p:cNvPr id="5" name="Marcador de pie de página 4">
            <a:extLst>
              <a:ext uri="{FF2B5EF4-FFF2-40B4-BE49-F238E27FC236}">
                <a16:creationId xmlns:a16="http://schemas.microsoft.com/office/drawing/2014/main" id="{3AB41E3B-06D8-C48D-3662-7D39402E37B6}"/>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8ED8C61-72AB-7013-1328-B8F58F5D284A}"/>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238525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4710A6-4BB6-4078-B39E-B1D3E94C67E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B746C3C1-4D78-CE47-ECA7-12266CB65D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AA2441B-DDB4-9714-B260-9785FB3BA58C}"/>
              </a:ext>
            </a:extLst>
          </p:cNvPr>
          <p:cNvSpPr>
            <a:spLocks noGrp="1"/>
          </p:cNvSpPr>
          <p:nvPr>
            <p:ph type="dt" sz="half" idx="10"/>
          </p:nvPr>
        </p:nvSpPr>
        <p:spPr/>
        <p:txBody>
          <a:bodyPr/>
          <a:lstStyle/>
          <a:p>
            <a:fld id="{583992F1-720D-40EA-87F6-12F268946C49}" type="datetimeFigureOut">
              <a:rPr lang="es-SV" smtClean="0"/>
              <a:t>5/4/2024</a:t>
            </a:fld>
            <a:endParaRPr lang="es-SV"/>
          </a:p>
        </p:txBody>
      </p:sp>
      <p:sp>
        <p:nvSpPr>
          <p:cNvPr id="5" name="Marcador de pie de página 4">
            <a:extLst>
              <a:ext uri="{FF2B5EF4-FFF2-40B4-BE49-F238E27FC236}">
                <a16:creationId xmlns:a16="http://schemas.microsoft.com/office/drawing/2014/main" id="{F8509A49-8B0E-5099-F43D-C87576E5608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6B6196A-1E06-2F54-17BF-FADD945CB235}"/>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208098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0F371-1A76-E6D7-1E1D-0BD60395FB5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2C6A5E95-D116-BEB0-7A92-025B8329D90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73F47832-B5D8-3FE8-696A-BDFB1DB2388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37E041E1-B84B-8D0B-7C11-46B9E8FA2F65}"/>
              </a:ext>
            </a:extLst>
          </p:cNvPr>
          <p:cNvSpPr>
            <a:spLocks noGrp="1"/>
          </p:cNvSpPr>
          <p:nvPr>
            <p:ph type="dt" sz="half" idx="10"/>
          </p:nvPr>
        </p:nvSpPr>
        <p:spPr/>
        <p:txBody>
          <a:bodyPr/>
          <a:lstStyle/>
          <a:p>
            <a:fld id="{583992F1-720D-40EA-87F6-12F268946C49}" type="datetimeFigureOut">
              <a:rPr lang="es-SV" smtClean="0"/>
              <a:t>5/4/2024</a:t>
            </a:fld>
            <a:endParaRPr lang="es-SV"/>
          </a:p>
        </p:txBody>
      </p:sp>
      <p:sp>
        <p:nvSpPr>
          <p:cNvPr id="6" name="Marcador de pie de página 5">
            <a:extLst>
              <a:ext uri="{FF2B5EF4-FFF2-40B4-BE49-F238E27FC236}">
                <a16:creationId xmlns:a16="http://schemas.microsoft.com/office/drawing/2014/main" id="{E205F3FA-BE71-3A6F-068B-B7CF9C70423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1ED5334F-EBFD-26CE-8399-B8DCCE13C72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583944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2F78BA-5632-36EA-A976-6E7FFD45B72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2B48C2A-9560-9E15-5D0C-F8E814920A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F8FEC13-2BDE-93E5-9ED7-FB12105EF82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D5A6E5CE-C2D5-69F5-69AE-418FF3CFA8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AC6BE11-CE23-8DAD-491D-F419E74FE02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EF15A27A-2428-A82D-6B53-55FE5BF8468F}"/>
              </a:ext>
            </a:extLst>
          </p:cNvPr>
          <p:cNvSpPr>
            <a:spLocks noGrp="1"/>
          </p:cNvSpPr>
          <p:nvPr>
            <p:ph type="dt" sz="half" idx="10"/>
          </p:nvPr>
        </p:nvSpPr>
        <p:spPr/>
        <p:txBody>
          <a:bodyPr/>
          <a:lstStyle/>
          <a:p>
            <a:fld id="{583992F1-720D-40EA-87F6-12F268946C49}" type="datetimeFigureOut">
              <a:rPr lang="es-SV" smtClean="0"/>
              <a:t>5/4/2024</a:t>
            </a:fld>
            <a:endParaRPr lang="es-SV"/>
          </a:p>
        </p:txBody>
      </p:sp>
      <p:sp>
        <p:nvSpPr>
          <p:cNvPr id="8" name="Marcador de pie de página 7">
            <a:extLst>
              <a:ext uri="{FF2B5EF4-FFF2-40B4-BE49-F238E27FC236}">
                <a16:creationId xmlns:a16="http://schemas.microsoft.com/office/drawing/2014/main" id="{403E156F-8518-8CC8-E758-A114C579C13D}"/>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13BFBF1B-B300-EF95-FF55-483FBE92D207}"/>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335558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337425-9307-DF46-FE41-E2E328708AFE}"/>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7D5724DD-6F30-AEF0-AC28-3780696486E4}"/>
              </a:ext>
            </a:extLst>
          </p:cNvPr>
          <p:cNvSpPr>
            <a:spLocks noGrp="1"/>
          </p:cNvSpPr>
          <p:nvPr>
            <p:ph type="dt" sz="half" idx="10"/>
          </p:nvPr>
        </p:nvSpPr>
        <p:spPr/>
        <p:txBody>
          <a:bodyPr/>
          <a:lstStyle/>
          <a:p>
            <a:fld id="{583992F1-720D-40EA-87F6-12F268946C49}" type="datetimeFigureOut">
              <a:rPr lang="es-SV" smtClean="0"/>
              <a:t>5/4/2024</a:t>
            </a:fld>
            <a:endParaRPr lang="es-SV"/>
          </a:p>
        </p:txBody>
      </p:sp>
      <p:sp>
        <p:nvSpPr>
          <p:cNvPr id="4" name="Marcador de pie de página 3">
            <a:extLst>
              <a:ext uri="{FF2B5EF4-FFF2-40B4-BE49-F238E27FC236}">
                <a16:creationId xmlns:a16="http://schemas.microsoft.com/office/drawing/2014/main" id="{E125AFF8-80F9-4C87-570D-299E50AF18A2}"/>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2EA2683F-7F0A-5B47-A87E-4BC820BBAC9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845406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678F9DF-F59F-778B-F503-34B302BCC1EA}"/>
              </a:ext>
            </a:extLst>
          </p:cNvPr>
          <p:cNvSpPr>
            <a:spLocks noGrp="1"/>
          </p:cNvSpPr>
          <p:nvPr>
            <p:ph type="dt" sz="half" idx="10"/>
          </p:nvPr>
        </p:nvSpPr>
        <p:spPr/>
        <p:txBody>
          <a:bodyPr/>
          <a:lstStyle/>
          <a:p>
            <a:fld id="{583992F1-720D-40EA-87F6-12F268946C49}" type="datetimeFigureOut">
              <a:rPr lang="es-SV" smtClean="0"/>
              <a:t>5/4/2024</a:t>
            </a:fld>
            <a:endParaRPr lang="es-SV"/>
          </a:p>
        </p:txBody>
      </p:sp>
      <p:sp>
        <p:nvSpPr>
          <p:cNvPr id="3" name="Marcador de pie de página 2">
            <a:extLst>
              <a:ext uri="{FF2B5EF4-FFF2-40B4-BE49-F238E27FC236}">
                <a16:creationId xmlns:a16="http://schemas.microsoft.com/office/drawing/2014/main" id="{52CD8674-1C8C-039C-3E13-B6BC6A6543D4}"/>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FF5C5161-61D2-EAED-3320-D7234C95FCA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16981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DF34B7-CDDD-E590-1172-B03260FD293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C4766729-7F65-2B79-13B7-1FDD7CD89A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E18E064E-397B-46C3-DA24-3956AEAE7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D5D5E45-BD7D-A158-6143-696CFA5E8363}"/>
              </a:ext>
            </a:extLst>
          </p:cNvPr>
          <p:cNvSpPr>
            <a:spLocks noGrp="1"/>
          </p:cNvSpPr>
          <p:nvPr>
            <p:ph type="dt" sz="half" idx="10"/>
          </p:nvPr>
        </p:nvSpPr>
        <p:spPr/>
        <p:txBody>
          <a:bodyPr/>
          <a:lstStyle/>
          <a:p>
            <a:fld id="{583992F1-720D-40EA-87F6-12F268946C49}" type="datetimeFigureOut">
              <a:rPr lang="es-SV" smtClean="0"/>
              <a:t>5/4/2024</a:t>
            </a:fld>
            <a:endParaRPr lang="es-SV"/>
          </a:p>
        </p:txBody>
      </p:sp>
      <p:sp>
        <p:nvSpPr>
          <p:cNvPr id="6" name="Marcador de pie de página 5">
            <a:extLst>
              <a:ext uri="{FF2B5EF4-FFF2-40B4-BE49-F238E27FC236}">
                <a16:creationId xmlns:a16="http://schemas.microsoft.com/office/drawing/2014/main" id="{FDAA0764-D758-48A5-0A23-01C1889DC3BE}"/>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82B1B9D-5482-30F3-4858-828B67A2724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763427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F298F4-F6E4-C700-2233-66A12873E16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F53553A4-77DC-89DF-A7B3-5CDA6A8CAE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DD5C3082-045F-05C5-3905-43A67570D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5AF4ABE-1758-081E-2920-5A4D00A3042A}"/>
              </a:ext>
            </a:extLst>
          </p:cNvPr>
          <p:cNvSpPr>
            <a:spLocks noGrp="1"/>
          </p:cNvSpPr>
          <p:nvPr>
            <p:ph type="dt" sz="half" idx="10"/>
          </p:nvPr>
        </p:nvSpPr>
        <p:spPr/>
        <p:txBody>
          <a:bodyPr/>
          <a:lstStyle/>
          <a:p>
            <a:fld id="{583992F1-720D-40EA-87F6-12F268946C49}" type="datetimeFigureOut">
              <a:rPr lang="es-SV" smtClean="0"/>
              <a:t>5/4/2024</a:t>
            </a:fld>
            <a:endParaRPr lang="es-SV"/>
          </a:p>
        </p:txBody>
      </p:sp>
      <p:sp>
        <p:nvSpPr>
          <p:cNvPr id="6" name="Marcador de pie de página 5">
            <a:extLst>
              <a:ext uri="{FF2B5EF4-FFF2-40B4-BE49-F238E27FC236}">
                <a16:creationId xmlns:a16="http://schemas.microsoft.com/office/drawing/2014/main" id="{522F55D8-500E-A2C7-DB24-68B8F791C451}"/>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7C616411-1979-7FE6-4955-5FFC2EC01A5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181502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577D8B9-BAE5-DCEB-7900-49FBB0ED22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685527E7-AD39-A225-4045-2849B612F0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2350191-2285-9402-3A2C-2366C1F7E2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992F1-720D-40EA-87F6-12F268946C49}" type="datetimeFigureOut">
              <a:rPr lang="es-SV" smtClean="0"/>
              <a:t>5/4/2024</a:t>
            </a:fld>
            <a:endParaRPr lang="es-SV"/>
          </a:p>
        </p:txBody>
      </p:sp>
      <p:sp>
        <p:nvSpPr>
          <p:cNvPr id="5" name="Marcador de pie de página 4">
            <a:extLst>
              <a:ext uri="{FF2B5EF4-FFF2-40B4-BE49-F238E27FC236}">
                <a16:creationId xmlns:a16="http://schemas.microsoft.com/office/drawing/2014/main" id="{5ED19B8C-3505-A460-49A2-31F905FE3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4E995317-7BAB-359A-0A08-466E481716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1CC34-12E7-4208-B247-25AE5DEDE26D}" type="slidenum">
              <a:rPr lang="es-SV" smtClean="0"/>
              <a:t>‹Nº›</a:t>
            </a:fld>
            <a:endParaRPr lang="es-SV"/>
          </a:p>
        </p:txBody>
      </p:sp>
    </p:spTree>
    <p:extLst>
      <p:ext uri="{BB962C8B-B14F-4D97-AF65-F5344CB8AC3E}">
        <p14:creationId xmlns:p14="http://schemas.microsoft.com/office/powerpoint/2010/main" val="1218546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5.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p:sp>
        <p:nvSpPr>
          <p:cNvPr id="3" name="CuadroTexto 2">
            <a:extLst>
              <a:ext uri="{FF2B5EF4-FFF2-40B4-BE49-F238E27FC236}">
                <a16:creationId xmlns:a16="http://schemas.microsoft.com/office/drawing/2014/main" id="{643018FC-FCD1-C23C-3C2D-42F8FB6EE5C9}"/>
              </a:ext>
            </a:extLst>
          </p:cNvPr>
          <p:cNvSpPr txBox="1"/>
          <p:nvPr/>
        </p:nvSpPr>
        <p:spPr>
          <a:xfrm>
            <a:off x="267768" y="5633776"/>
            <a:ext cx="11810288" cy="674928"/>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Esto significa que en todos los casos que analizábamos el trabajo, solo bastaría conocer el tiempo en que se realizó ese trabajo para conocer la potencia en watts.</a:t>
            </a:r>
          </a:p>
        </p:txBody>
      </p:sp>
      <p:sp>
        <p:nvSpPr>
          <p:cNvPr id="8" name="CuadroTexto 7">
            <a:extLst>
              <a:ext uri="{FF2B5EF4-FFF2-40B4-BE49-F238E27FC236}">
                <a16:creationId xmlns:a16="http://schemas.microsoft.com/office/drawing/2014/main" id="{05ECC8C0-E1C5-CD66-E55C-2292E4DC53F8}"/>
              </a:ext>
            </a:extLst>
          </p:cNvPr>
          <p:cNvSpPr txBox="1"/>
          <p:nvPr/>
        </p:nvSpPr>
        <p:spPr>
          <a:xfrm>
            <a:off x="190855" y="445779"/>
            <a:ext cx="11559611" cy="1106841"/>
          </a:xfrm>
          <a:prstGeom prst="rect">
            <a:avLst/>
          </a:prstGeom>
          <a:noFill/>
        </p:spPr>
        <p:txBody>
          <a:bodyPr wrap="square">
            <a:spAutoFit/>
          </a:bodyPr>
          <a:lstStyle/>
          <a:p>
            <a:pPr>
              <a:lnSpc>
                <a:spcPct val="107000"/>
              </a:lnSpc>
              <a:spcAft>
                <a:spcPts val="800"/>
              </a:spcAft>
            </a:pPr>
            <a:r>
              <a:rPr lang="es-SV" sz="2000" b="1" dirty="0">
                <a:effectLst/>
                <a:latin typeface="Aptos" panose="020B0004020202020204" pitchFamily="34" charset="0"/>
                <a:ea typeface="Aptos" panose="020B0004020202020204" pitchFamily="34" charset="0"/>
                <a:cs typeface="Times New Roman" panose="02020603050405020304" pitchFamily="18" charset="0"/>
              </a:rPr>
              <a:t>Potencia</a:t>
            </a:r>
          </a:p>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En física, la potencia se refiere a la rapidez con la que se realiza trabajo. Más específicamente, la potencia es la cantidad de trabajo realizado por unidad de tiempo. Se puede calcular mediante la fórmula:</a:t>
            </a:r>
          </a:p>
        </p:txBody>
      </p:sp>
      <p:pic>
        <p:nvPicPr>
          <p:cNvPr id="12" name="Imagen 11">
            <a:extLst>
              <a:ext uri="{FF2B5EF4-FFF2-40B4-BE49-F238E27FC236}">
                <a16:creationId xmlns:a16="http://schemas.microsoft.com/office/drawing/2014/main" id="{9535AF26-DD71-D1E8-8680-57411855AB25}"/>
              </a:ext>
            </a:extLst>
          </p:cNvPr>
          <p:cNvPicPr>
            <a:picLocks noChangeAspect="1"/>
          </p:cNvPicPr>
          <p:nvPr/>
        </p:nvPicPr>
        <p:blipFill>
          <a:blip r:embed="rId3"/>
          <a:stretch>
            <a:fillRect/>
          </a:stretch>
        </p:blipFill>
        <p:spPr>
          <a:xfrm>
            <a:off x="3450372" y="1593824"/>
            <a:ext cx="1804572" cy="542591"/>
          </a:xfrm>
          <a:prstGeom prst="rect">
            <a:avLst/>
          </a:prstGeom>
        </p:spPr>
      </p:pic>
      <p:pic>
        <p:nvPicPr>
          <p:cNvPr id="14" name="Imagen 13">
            <a:extLst>
              <a:ext uri="{FF2B5EF4-FFF2-40B4-BE49-F238E27FC236}">
                <a16:creationId xmlns:a16="http://schemas.microsoft.com/office/drawing/2014/main" id="{9855E70E-85D2-43A0-8C1E-602CBA6E81EB}"/>
              </a:ext>
            </a:extLst>
          </p:cNvPr>
          <p:cNvPicPr>
            <a:picLocks noChangeAspect="1"/>
          </p:cNvPicPr>
          <p:nvPr/>
        </p:nvPicPr>
        <p:blipFill>
          <a:blip r:embed="rId4"/>
          <a:stretch>
            <a:fillRect/>
          </a:stretch>
        </p:blipFill>
        <p:spPr>
          <a:xfrm>
            <a:off x="190855" y="2268492"/>
            <a:ext cx="10223878" cy="1682642"/>
          </a:xfrm>
          <a:prstGeom prst="rect">
            <a:avLst/>
          </a:prstGeom>
        </p:spPr>
      </p:pic>
      <p:sp>
        <p:nvSpPr>
          <p:cNvPr id="18" name="CuadroTexto 17">
            <a:extLst>
              <a:ext uri="{FF2B5EF4-FFF2-40B4-BE49-F238E27FC236}">
                <a16:creationId xmlns:a16="http://schemas.microsoft.com/office/drawing/2014/main" id="{F4B06878-8238-BADB-530E-48383A431158}"/>
              </a:ext>
            </a:extLst>
          </p:cNvPr>
          <p:cNvSpPr txBox="1"/>
          <p:nvPr/>
        </p:nvSpPr>
        <p:spPr>
          <a:xfrm>
            <a:off x="267768" y="3951134"/>
            <a:ext cx="11559610" cy="1564018"/>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La potencia es una medida importante en varios campos de la física y la ingeniería, incluyendo la mecánica, la electricidad y la termodinámica. Por ejemplo, en mecánica, la potencia se utiliza para describir la rapidez con la que se realiza trabajo mecánico, como levantar un objeto o mover una carga a lo largo de una distancia. En electricidad, la potencia se utiliza para describir la cantidad de energía eléctrica que se utiliza o se produce en un circuito eléctrico.</a:t>
            </a:r>
          </a:p>
        </p:txBody>
      </p:sp>
    </p:spTree>
    <p:extLst>
      <p:ext uri="{BB962C8B-B14F-4D97-AF65-F5344CB8AC3E}">
        <p14:creationId xmlns:p14="http://schemas.microsoft.com/office/powerpoint/2010/main" val="2409881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mc:AlternateContent xmlns:mc="http://schemas.openxmlformats.org/markup-compatibility/2006">
        <mc:Choice xmlns:a14="http://schemas.microsoft.com/office/drawing/2010/main" Requires="a14">
          <p:sp>
            <p:nvSpPr>
              <p:cNvPr id="3" name="CuadroTexto 2">
                <a:extLst>
                  <a:ext uri="{FF2B5EF4-FFF2-40B4-BE49-F238E27FC236}">
                    <a16:creationId xmlns:a16="http://schemas.microsoft.com/office/drawing/2014/main" id="{F02BB60C-05A3-F377-8D46-F442EC35B02C}"/>
                  </a:ext>
                </a:extLst>
              </p:cNvPr>
              <p:cNvSpPr txBox="1"/>
              <p:nvPr/>
            </p:nvSpPr>
            <p:spPr>
              <a:xfrm>
                <a:off x="316194" y="4881005"/>
                <a:ext cx="6152972" cy="890244"/>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Entonces la potencia también se puede estimar así:</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14:m>
                  <m:oMathPara xmlns:m="http://schemas.openxmlformats.org/officeDocument/2006/math">
                    <m:oMathParaPr>
                      <m:jc m:val="center"/>
                    </m:oMathParaPr>
                    <m:oMath xmlns:m="http://schemas.openxmlformats.org/officeDocument/2006/math">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𝑷</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𝑭𝒗</m:t>
                      </m:r>
                    </m:oMath>
                  </m:oMathPara>
                </a14:m>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p:sp>
            <p:nvSpPr>
              <p:cNvPr id="3" name="CuadroTexto 2">
                <a:extLst>
                  <a:ext uri="{FF2B5EF4-FFF2-40B4-BE49-F238E27FC236}">
                    <a16:creationId xmlns:a16="http://schemas.microsoft.com/office/drawing/2014/main" id="{F02BB60C-05A3-F377-8D46-F442EC35B02C}"/>
                  </a:ext>
                </a:extLst>
              </p:cNvPr>
              <p:cNvSpPr txBox="1">
                <a:spLocks noRot="1" noChangeAspect="1" noMove="1" noResize="1" noEditPoints="1" noAdjustHandles="1" noChangeArrowheads="1" noChangeShapeType="1" noTextEdit="1"/>
              </p:cNvSpPr>
              <p:nvPr/>
            </p:nvSpPr>
            <p:spPr>
              <a:xfrm>
                <a:off x="316194" y="4881005"/>
                <a:ext cx="6152972" cy="890244"/>
              </a:xfrm>
              <a:prstGeom prst="rect">
                <a:avLst/>
              </a:prstGeom>
              <a:blipFill>
                <a:blip r:embed="rId3"/>
                <a:stretch>
                  <a:fillRect l="-892" t="-2740"/>
                </a:stretch>
              </a:blipFill>
            </p:spPr>
            <p:txBody>
              <a:bodyPr/>
              <a:lstStyle/>
              <a:p>
                <a:r>
                  <a:rPr lang="es-SV">
                    <a:noFill/>
                  </a:rPr>
                  <a:t> </a:t>
                </a:r>
              </a:p>
            </p:txBody>
          </p:sp>
        </mc:Fallback>
      </mc:AlternateContent>
      <p:sp>
        <p:nvSpPr>
          <p:cNvPr id="5" name="CuadroTexto 4">
            <a:extLst>
              <a:ext uri="{FF2B5EF4-FFF2-40B4-BE49-F238E27FC236}">
                <a16:creationId xmlns:a16="http://schemas.microsoft.com/office/drawing/2014/main" id="{44EEA684-DE96-AC53-D951-0A0AB9170E2D}"/>
              </a:ext>
            </a:extLst>
          </p:cNvPr>
          <p:cNvSpPr txBox="1"/>
          <p:nvPr/>
        </p:nvSpPr>
        <p:spPr>
          <a:xfrm>
            <a:off x="316194" y="686498"/>
            <a:ext cx="11477002" cy="674928"/>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Aptos" panose="020B0004020202020204" pitchFamily="34" charset="0"/>
                <a:cs typeface="Times New Roman" panose="02020603050405020304" pitchFamily="18" charset="0"/>
              </a:rPr>
              <a:t>Ejemplo. El trabajo neto realizado sobre un sistema es de 48 Joules. Si este trabajo se realiza en un periodo de tiempo de 20 segundos, calcule la potencia desarrollada sobre el sistema.</a:t>
            </a:r>
          </a:p>
        </p:txBody>
      </p:sp>
      <p:pic>
        <p:nvPicPr>
          <p:cNvPr id="8" name="Imagen 7">
            <a:extLst>
              <a:ext uri="{FF2B5EF4-FFF2-40B4-BE49-F238E27FC236}">
                <a16:creationId xmlns:a16="http://schemas.microsoft.com/office/drawing/2014/main" id="{6FF55D5A-04B5-6B1F-65B0-7641DFD7BA2A}"/>
              </a:ext>
            </a:extLst>
          </p:cNvPr>
          <p:cNvPicPr>
            <a:picLocks noChangeAspect="1"/>
          </p:cNvPicPr>
          <p:nvPr/>
        </p:nvPicPr>
        <p:blipFill>
          <a:blip r:embed="rId4"/>
          <a:stretch>
            <a:fillRect/>
          </a:stretch>
        </p:blipFill>
        <p:spPr>
          <a:xfrm>
            <a:off x="316194" y="1404740"/>
            <a:ext cx="1871634" cy="1286367"/>
          </a:xfrm>
          <a:prstGeom prst="rect">
            <a:avLst/>
          </a:prstGeom>
        </p:spPr>
      </p:pic>
      <p:pic>
        <p:nvPicPr>
          <p:cNvPr id="10" name="Imagen 9">
            <a:extLst>
              <a:ext uri="{FF2B5EF4-FFF2-40B4-BE49-F238E27FC236}">
                <a16:creationId xmlns:a16="http://schemas.microsoft.com/office/drawing/2014/main" id="{7644480A-D57F-E2FB-FA1D-EE28D2D659CC}"/>
              </a:ext>
            </a:extLst>
          </p:cNvPr>
          <p:cNvPicPr>
            <a:picLocks noChangeAspect="1"/>
          </p:cNvPicPr>
          <p:nvPr/>
        </p:nvPicPr>
        <p:blipFill>
          <a:blip r:embed="rId5"/>
          <a:stretch>
            <a:fillRect/>
          </a:stretch>
        </p:blipFill>
        <p:spPr>
          <a:xfrm>
            <a:off x="400576" y="2691107"/>
            <a:ext cx="4468755" cy="548688"/>
          </a:xfrm>
          <a:prstGeom prst="rect">
            <a:avLst/>
          </a:prstGeom>
        </p:spPr>
      </p:pic>
      <p:pic>
        <p:nvPicPr>
          <p:cNvPr id="12" name="Imagen 11">
            <a:extLst>
              <a:ext uri="{FF2B5EF4-FFF2-40B4-BE49-F238E27FC236}">
                <a16:creationId xmlns:a16="http://schemas.microsoft.com/office/drawing/2014/main" id="{6F69E6C3-0F44-7211-C0C5-02A827DDA08F}"/>
              </a:ext>
            </a:extLst>
          </p:cNvPr>
          <p:cNvPicPr>
            <a:picLocks noChangeAspect="1"/>
          </p:cNvPicPr>
          <p:nvPr/>
        </p:nvPicPr>
        <p:blipFill>
          <a:blip r:embed="rId6"/>
          <a:stretch>
            <a:fillRect/>
          </a:stretch>
        </p:blipFill>
        <p:spPr>
          <a:xfrm>
            <a:off x="316194" y="3499557"/>
            <a:ext cx="3243353" cy="1018120"/>
          </a:xfrm>
          <a:prstGeom prst="rect">
            <a:avLst/>
          </a:prstGeom>
        </p:spPr>
      </p:pic>
    </p:spTree>
    <p:extLst>
      <p:ext uri="{BB962C8B-B14F-4D97-AF65-F5344CB8AC3E}">
        <p14:creationId xmlns:p14="http://schemas.microsoft.com/office/powerpoint/2010/main" val="28200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p:sp>
        <p:nvSpPr>
          <p:cNvPr id="12" name="CuadroTexto 11">
            <a:extLst>
              <a:ext uri="{FF2B5EF4-FFF2-40B4-BE49-F238E27FC236}">
                <a16:creationId xmlns:a16="http://schemas.microsoft.com/office/drawing/2014/main" id="{CD7A63D1-53DC-7472-8D0C-44BA4314DB43}"/>
              </a:ext>
            </a:extLst>
          </p:cNvPr>
          <p:cNvSpPr txBox="1"/>
          <p:nvPr/>
        </p:nvSpPr>
        <p:spPr>
          <a:xfrm>
            <a:off x="256374" y="657956"/>
            <a:ext cx="11049712" cy="971292"/>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Un elevador de 2000 kg mueve pasajeros cuya masa total es de 400 kg. La fuerza de fricción constante mientras se mueve tiene un valor de 5000 N. ¿Cuál debe ser la potencia que desarrolle el motor que mueve al elevador, para que éste ascienda con una rapidez de 3 m/s?</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3" name="Imagen 12">
            <a:extLst>
              <a:ext uri="{FF2B5EF4-FFF2-40B4-BE49-F238E27FC236}">
                <a16:creationId xmlns:a16="http://schemas.microsoft.com/office/drawing/2014/main" id="{29B61527-8EDB-4A86-03FA-479ED664BF7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125" y="1629248"/>
            <a:ext cx="1233170" cy="2005330"/>
          </a:xfrm>
          <a:prstGeom prst="rect">
            <a:avLst/>
          </a:prstGeom>
          <a:noFill/>
          <a:ln>
            <a:noFill/>
          </a:ln>
        </p:spPr>
      </p:pic>
      <p:sp>
        <p:nvSpPr>
          <p:cNvPr id="15" name="CuadroTexto 14">
            <a:extLst>
              <a:ext uri="{FF2B5EF4-FFF2-40B4-BE49-F238E27FC236}">
                <a16:creationId xmlns:a16="http://schemas.microsoft.com/office/drawing/2014/main" id="{0EBB1A84-A182-41E6-927F-EAB01E3031BF}"/>
              </a:ext>
            </a:extLst>
          </p:cNvPr>
          <p:cNvSpPr txBox="1"/>
          <p:nvPr/>
        </p:nvSpPr>
        <p:spPr>
          <a:xfrm>
            <a:off x="256374" y="3771344"/>
            <a:ext cx="6152972" cy="2259336"/>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Solución:</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Cuando hacemos el diagrama de cuerpo libre tendremos las fuerzas siguientes (recuerde que se está moviendo hacia arriba): Una tensión hacia arriba, que sería la fuerza que el motor debe transmitir al sistema para moverlo, la fuerza de rozamiento que se dirige hacia abajo ya que el elevador está ascendiendo, y el peso que siempre se dirige hacia abajo</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7" name="Imagen 16">
            <a:extLst>
              <a:ext uri="{FF2B5EF4-FFF2-40B4-BE49-F238E27FC236}">
                <a16:creationId xmlns:a16="http://schemas.microsoft.com/office/drawing/2014/main" id="{FDB3F4A8-8F6E-26BC-90FE-330913437960}"/>
              </a:ext>
            </a:extLst>
          </p:cNvPr>
          <p:cNvPicPr>
            <a:picLocks noChangeAspect="1"/>
          </p:cNvPicPr>
          <p:nvPr/>
        </p:nvPicPr>
        <p:blipFill>
          <a:blip r:embed="rId4"/>
          <a:stretch>
            <a:fillRect/>
          </a:stretch>
        </p:blipFill>
        <p:spPr>
          <a:xfrm>
            <a:off x="7191272" y="3982532"/>
            <a:ext cx="1467055" cy="2362530"/>
          </a:xfrm>
          <a:prstGeom prst="rect">
            <a:avLst/>
          </a:prstGeom>
        </p:spPr>
      </p:pic>
    </p:spTree>
    <p:extLst>
      <p:ext uri="{BB962C8B-B14F-4D97-AF65-F5344CB8AC3E}">
        <p14:creationId xmlns:p14="http://schemas.microsoft.com/office/powerpoint/2010/main" val="2238198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p:pic>
        <p:nvPicPr>
          <p:cNvPr id="2" name="Imagen 1">
            <a:extLst>
              <a:ext uri="{FF2B5EF4-FFF2-40B4-BE49-F238E27FC236}">
                <a16:creationId xmlns:a16="http://schemas.microsoft.com/office/drawing/2014/main" id="{74F82AF8-DB28-E0DC-DAC4-BB3420BAFB9E}"/>
              </a:ext>
            </a:extLst>
          </p:cNvPr>
          <p:cNvPicPr>
            <a:picLocks noChangeAspect="1"/>
          </p:cNvPicPr>
          <p:nvPr/>
        </p:nvPicPr>
        <p:blipFill>
          <a:blip r:embed="rId3"/>
          <a:stretch>
            <a:fillRect/>
          </a:stretch>
        </p:blipFill>
        <p:spPr>
          <a:xfrm>
            <a:off x="10720664" y="509659"/>
            <a:ext cx="1467055" cy="2362530"/>
          </a:xfrm>
          <a:prstGeom prst="rect">
            <a:avLst/>
          </a:prstGeom>
        </p:spPr>
      </p:pic>
      <mc:AlternateContent xmlns:mc="http://schemas.openxmlformats.org/markup-compatibility/2006">
        <mc:Choice xmlns:a14="http://schemas.microsoft.com/office/drawing/2010/main" Requires="a14">
          <p:sp>
            <p:nvSpPr>
              <p:cNvPr id="4" name="CuadroTexto 3">
                <a:extLst>
                  <a:ext uri="{FF2B5EF4-FFF2-40B4-BE49-F238E27FC236}">
                    <a16:creationId xmlns:a16="http://schemas.microsoft.com/office/drawing/2014/main" id="{77D4883F-B2F8-15AC-DA5A-F89DC491602F}"/>
                  </a:ext>
                </a:extLst>
              </p:cNvPr>
              <p:cNvSpPr txBox="1"/>
              <p:nvPr/>
            </p:nvSpPr>
            <p:spPr>
              <a:xfrm>
                <a:off x="153825" y="4180347"/>
                <a:ext cx="7819400" cy="860813"/>
              </a:xfrm>
              <a:prstGeom prst="rect">
                <a:avLst/>
              </a:prstGeom>
              <a:noFill/>
            </p:spPr>
            <p:txBody>
              <a:bodyPr wrap="square">
                <a:spAutoFit/>
              </a:bodyPr>
              <a:lstStyle/>
              <a:p>
                <a:pPr algn="just">
                  <a:lnSpc>
                    <a:spcPct val="107000"/>
                  </a:lnSpc>
                  <a:spcAft>
                    <a:spcPts val="800"/>
                  </a:spcAft>
                </a:pPr>
                <a14:m>
                  <m:oMathPara xmlns:m="http://schemas.openxmlformats.org/officeDocument/2006/math">
                    <m:oMathParaPr>
                      <m:jc m:val="centerGroup"/>
                    </m:oMathParaPr>
                    <m:oMath xmlns:m="http://schemas.openxmlformats.org/officeDocument/2006/math">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𝑃</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𝐹𝑣</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28520</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𝑁</m:t>
                          </m:r>
                        </m:e>
                      </m:d>
                      <m:d>
                        <m:d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3</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𝑚</m:t>
                              </m:r>
                            </m:num>
                            <m:den>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𝑠</m:t>
                              </m:r>
                            </m:den>
                          </m:f>
                        </m:e>
                      </m:d>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=85560 </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𝑁</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𝑚</m:t>
                          </m:r>
                        </m:num>
                        <m:den>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𝑠</m:t>
                          </m:r>
                        </m:den>
                      </m:f>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𝟖𝟓𝟓𝟔𝟎</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𝒘𝒂𝒕𝒕𝒔</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𝟖𝟓</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𝟓𝟔</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𝑲𝒘</m:t>
                      </m:r>
                    </m:oMath>
                  </m:oMathPara>
                </a14:m>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p:sp>
            <p:nvSpPr>
              <p:cNvPr id="4" name="CuadroTexto 3">
                <a:extLst>
                  <a:ext uri="{FF2B5EF4-FFF2-40B4-BE49-F238E27FC236}">
                    <a16:creationId xmlns:a16="http://schemas.microsoft.com/office/drawing/2014/main" id="{77D4883F-B2F8-15AC-DA5A-F89DC491602F}"/>
                  </a:ext>
                </a:extLst>
              </p:cNvPr>
              <p:cNvSpPr txBox="1">
                <a:spLocks noRot="1" noChangeAspect="1" noMove="1" noResize="1" noEditPoints="1" noAdjustHandles="1" noChangeArrowheads="1" noChangeShapeType="1" noTextEdit="1"/>
              </p:cNvSpPr>
              <p:nvPr/>
            </p:nvSpPr>
            <p:spPr>
              <a:xfrm>
                <a:off x="153825" y="4180347"/>
                <a:ext cx="7819400" cy="860813"/>
              </a:xfrm>
              <a:prstGeom prst="rect">
                <a:avLst/>
              </a:prstGeom>
              <a:blipFill>
                <a:blip r:embed="rId4"/>
                <a:stretch>
                  <a:fillRect/>
                </a:stretch>
              </a:blipFill>
            </p:spPr>
            <p:txBody>
              <a:bodyPr/>
              <a:lstStyle/>
              <a:p>
                <a:r>
                  <a:rPr lang="es-SV">
                    <a:noFill/>
                  </a:rPr>
                  <a:t> </a:t>
                </a:r>
              </a:p>
            </p:txBody>
          </p:sp>
        </mc:Fallback>
      </mc:AlternateContent>
      <p:pic>
        <p:nvPicPr>
          <p:cNvPr id="6" name="Imagen 5">
            <a:extLst>
              <a:ext uri="{FF2B5EF4-FFF2-40B4-BE49-F238E27FC236}">
                <a16:creationId xmlns:a16="http://schemas.microsoft.com/office/drawing/2014/main" id="{3419DB41-1E4A-97D8-C3E9-0627D0388A5A}"/>
              </a:ext>
            </a:extLst>
          </p:cNvPr>
          <p:cNvPicPr>
            <a:picLocks noChangeAspect="1"/>
          </p:cNvPicPr>
          <p:nvPr/>
        </p:nvPicPr>
        <p:blipFill>
          <a:blip r:embed="rId5"/>
          <a:stretch>
            <a:fillRect/>
          </a:stretch>
        </p:blipFill>
        <p:spPr>
          <a:xfrm>
            <a:off x="478560" y="631144"/>
            <a:ext cx="1176630" cy="451143"/>
          </a:xfrm>
          <a:prstGeom prst="rect">
            <a:avLst/>
          </a:prstGeom>
        </p:spPr>
      </p:pic>
      <p:pic>
        <p:nvPicPr>
          <p:cNvPr id="9" name="Imagen 8">
            <a:extLst>
              <a:ext uri="{FF2B5EF4-FFF2-40B4-BE49-F238E27FC236}">
                <a16:creationId xmlns:a16="http://schemas.microsoft.com/office/drawing/2014/main" id="{4FF7E5FC-A11A-A343-825F-F031DB1D4602}"/>
              </a:ext>
            </a:extLst>
          </p:cNvPr>
          <p:cNvPicPr>
            <a:picLocks noChangeAspect="1"/>
          </p:cNvPicPr>
          <p:nvPr/>
        </p:nvPicPr>
        <p:blipFill>
          <a:blip r:embed="rId6"/>
          <a:stretch>
            <a:fillRect/>
          </a:stretch>
        </p:blipFill>
        <p:spPr>
          <a:xfrm>
            <a:off x="348597" y="1197105"/>
            <a:ext cx="8230313" cy="493819"/>
          </a:xfrm>
          <a:prstGeom prst="rect">
            <a:avLst/>
          </a:prstGeom>
        </p:spPr>
      </p:pic>
      <p:pic>
        <p:nvPicPr>
          <p:cNvPr id="11" name="Imagen 10">
            <a:extLst>
              <a:ext uri="{FF2B5EF4-FFF2-40B4-BE49-F238E27FC236}">
                <a16:creationId xmlns:a16="http://schemas.microsoft.com/office/drawing/2014/main" id="{C4CF2739-B586-4321-28C2-A4ED4F1B76A9}"/>
              </a:ext>
            </a:extLst>
          </p:cNvPr>
          <p:cNvPicPr>
            <a:picLocks noChangeAspect="1"/>
          </p:cNvPicPr>
          <p:nvPr/>
        </p:nvPicPr>
        <p:blipFill>
          <a:blip r:embed="rId7"/>
          <a:stretch>
            <a:fillRect/>
          </a:stretch>
        </p:blipFill>
        <p:spPr>
          <a:xfrm>
            <a:off x="559990" y="1844251"/>
            <a:ext cx="1688738" cy="219475"/>
          </a:xfrm>
          <a:prstGeom prst="rect">
            <a:avLst/>
          </a:prstGeom>
        </p:spPr>
      </p:pic>
      <p:pic>
        <p:nvPicPr>
          <p:cNvPr id="13" name="Imagen 12">
            <a:extLst>
              <a:ext uri="{FF2B5EF4-FFF2-40B4-BE49-F238E27FC236}">
                <a16:creationId xmlns:a16="http://schemas.microsoft.com/office/drawing/2014/main" id="{FB43A634-7365-24FC-0B77-46B41257A375}"/>
              </a:ext>
            </a:extLst>
          </p:cNvPr>
          <p:cNvPicPr>
            <a:picLocks noChangeAspect="1"/>
          </p:cNvPicPr>
          <p:nvPr/>
        </p:nvPicPr>
        <p:blipFill>
          <a:blip r:embed="rId8"/>
          <a:stretch>
            <a:fillRect/>
          </a:stretch>
        </p:blipFill>
        <p:spPr>
          <a:xfrm>
            <a:off x="559990" y="2326791"/>
            <a:ext cx="1292464" cy="219475"/>
          </a:xfrm>
          <a:prstGeom prst="rect">
            <a:avLst/>
          </a:prstGeom>
        </p:spPr>
      </p:pic>
      <p:pic>
        <p:nvPicPr>
          <p:cNvPr id="15" name="Imagen 14">
            <a:extLst>
              <a:ext uri="{FF2B5EF4-FFF2-40B4-BE49-F238E27FC236}">
                <a16:creationId xmlns:a16="http://schemas.microsoft.com/office/drawing/2014/main" id="{83C75766-51E6-33E8-BD14-57C3DA88D1A6}"/>
              </a:ext>
            </a:extLst>
          </p:cNvPr>
          <p:cNvPicPr>
            <a:picLocks noChangeAspect="1"/>
          </p:cNvPicPr>
          <p:nvPr/>
        </p:nvPicPr>
        <p:blipFill>
          <a:blip r:embed="rId9"/>
          <a:stretch>
            <a:fillRect/>
          </a:stretch>
        </p:blipFill>
        <p:spPr>
          <a:xfrm>
            <a:off x="559990" y="2662457"/>
            <a:ext cx="3877392" cy="451143"/>
          </a:xfrm>
          <a:prstGeom prst="rect">
            <a:avLst/>
          </a:prstGeom>
        </p:spPr>
      </p:pic>
      <p:pic>
        <p:nvPicPr>
          <p:cNvPr id="17" name="Imagen 16">
            <a:extLst>
              <a:ext uri="{FF2B5EF4-FFF2-40B4-BE49-F238E27FC236}">
                <a16:creationId xmlns:a16="http://schemas.microsoft.com/office/drawing/2014/main" id="{8E5D78F4-1D16-96B3-BAF6-966989BD5FD6}"/>
              </a:ext>
            </a:extLst>
          </p:cNvPr>
          <p:cNvPicPr>
            <a:picLocks noChangeAspect="1"/>
          </p:cNvPicPr>
          <p:nvPr/>
        </p:nvPicPr>
        <p:blipFill>
          <a:blip r:embed="rId10"/>
          <a:stretch>
            <a:fillRect/>
          </a:stretch>
        </p:blipFill>
        <p:spPr>
          <a:xfrm>
            <a:off x="559990" y="3317751"/>
            <a:ext cx="1237595" cy="170703"/>
          </a:xfrm>
          <a:prstGeom prst="rect">
            <a:avLst/>
          </a:prstGeom>
        </p:spPr>
      </p:pic>
      <p:sp>
        <p:nvSpPr>
          <p:cNvPr id="19" name="CuadroTexto 18">
            <a:extLst>
              <a:ext uri="{FF2B5EF4-FFF2-40B4-BE49-F238E27FC236}">
                <a16:creationId xmlns:a16="http://schemas.microsoft.com/office/drawing/2014/main" id="{62FE38CA-8712-F590-56EA-656DB3E6F01E}"/>
              </a:ext>
            </a:extLst>
          </p:cNvPr>
          <p:cNvSpPr txBox="1"/>
          <p:nvPr/>
        </p:nvSpPr>
        <p:spPr>
          <a:xfrm>
            <a:off x="426296" y="3706568"/>
            <a:ext cx="6537533" cy="37856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Entonces la fuerza que debe desarrollar el motor es F=28520 N</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154070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p:sp>
        <p:nvSpPr>
          <p:cNvPr id="3" name="CuadroTexto 2">
            <a:extLst>
              <a:ext uri="{FF2B5EF4-FFF2-40B4-BE49-F238E27FC236}">
                <a16:creationId xmlns:a16="http://schemas.microsoft.com/office/drawing/2014/main" id="{FE2192B1-F2F8-2D9D-93F1-8FCE9AB19880}"/>
              </a:ext>
            </a:extLst>
          </p:cNvPr>
          <p:cNvSpPr txBox="1"/>
          <p:nvPr/>
        </p:nvSpPr>
        <p:spPr>
          <a:xfrm>
            <a:off x="111095" y="555571"/>
            <a:ext cx="11408636" cy="378565"/>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En el ejercicio anterior suponga que el elevador está diseñado para ascender con una aceleración de 0.5 m/s</a:t>
            </a:r>
            <a:r>
              <a:rPr lang="es-SV" sz="1800" baseline="30000" dirty="0">
                <a:effectLst/>
                <a:latin typeface="Aptos" panose="020B0004020202020204" pitchFamily="34" charset="0"/>
                <a:ea typeface="Times New Roman" panose="02020603050405020304" pitchFamily="18" charset="0"/>
                <a:cs typeface="Times New Roman" panose="02020603050405020304" pitchFamily="18" charset="0"/>
              </a:rPr>
              <a:t>2</a:t>
            </a:r>
            <a:r>
              <a:rPr lang="es-SV" sz="1800" dirty="0">
                <a:effectLst/>
                <a:latin typeface="Aptos" panose="020B0004020202020204" pitchFamily="34" charset="0"/>
                <a:ea typeface="Times New Roman" panose="02020603050405020304" pitchFamily="18" charset="0"/>
                <a:cs typeface="Times New Roman" panose="02020603050405020304" pitchFamily="18" charset="0"/>
              </a:rPr>
              <a:t>.</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4" name="Imagen 3" descr="Un dibujo de una casa&#10;&#10;Descripción generada automáticamente con confianza baja">
            <a:extLst>
              <a:ext uri="{FF2B5EF4-FFF2-40B4-BE49-F238E27FC236}">
                <a16:creationId xmlns:a16="http://schemas.microsoft.com/office/drawing/2014/main" id="{EDF80A96-D28F-1C65-50C0-87E99EF6EB6A}"/>
              </a:ext>
            </a:extLst>
          </p:cNvPr>
          <p:cNvPicPr>
            <a:picLocks noChangeAspect="1"/>
          </p:cNvPicPr>
          <p:nvPr/>
        </p:nvPicPr>
        <p:blipFill>
          <a:blip r:embed="rId3"/>
          <a:stretch>
            <a:fillRect/>
          </a:stretch>
        </p:blipFill>
        <p:spPr>
          <a:xfrm>
            <a:off x="446037" y="1064953"/>
            <a:ext cx="765810" cy="1513840"/>
          </a:xfrm>
          <a:prstGeom prst="rect">
            <a:avLst/>
          </a:prstGeom>
        </p:spPr>
      </p:pic>
      <p:sp>
        <p:nvSpPr>
          <p:cNvPr id="6" name="CuadroTexto 5">
            <a:extLst>
              <a:ext uri="{FF2B5EF4-FFF2-40B4-BE49-F238E27FC236}">
                <a16:creationId xmlns:a16="http://schemas.microsoft.com/office/drawing/2014/main" id="{157B6D3E-73B3-2759-69C1-42AE373B6FCF}"/>
              </a:ext>
            </a:extLst>
          </p:cNvPr>
          <p:cNvSpPr txBox="1"/>
          <p:nvPr/>
        </p:nvSpPr>
        <p:spPr>
          <a:xfrm>
            <a:off x="5815413" y="1603805"/>
            <a:ext cx="6160654" cy="1871794"/>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De manera que ahora la potencia depende de la velocidad que tiene el elevador:</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Si v=1m/s, </a:t>
            </a:r>
            <a:r>
              <a:rPr lang="es-SV" sz="1800" b="1" dirty="0">
                <a:effectLst/>
                <a:latin typeface="Aptos" panose="020B0004020202020204" pitchFamily="34" charset="0"/>
                <a:ea typeface="Times New Roman" panose="02020603050405020304" pitchFamily="18" charset="0"/>
                <a:cs typeface="Times New Roman" panose="02020603050405020304" pitchFamily="18" charset="0"/>
              </a:rPr>
              <a:t>P=29.72 </a:t>
            </a:r>
            <a:r>
              <a:rPr lang="es-SV" sz="1800" b="1" dirty="0" err="1">
                <a:effectLst/>
                <a:latin typeface="Aptos" panose="020B0004020202020204" pitchFamily="34" charset="0"/>
                <a:ea typeface="Times New Roman" panose="02020603050405020304" pitchFamily="18" charset="0"/>
                <a:cs typeface="Times New Roman" panose="02020603050405020304" pitchFamily="18" charset="0"/>
              </a:rPr>
              <a:t>kw</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Si v=2m/s, </a:t>
            </a:r>
            <a:r>
              <a:rPr lang="es-SV" sz="1800" b="1" dirty="0">
                <a:effectLst/>
                <a:latin typeface="Aptos" panose="020B0004020202020204" pitchFamily="34" charset="0"/>
                <a:ea typeface="Times New Roman" panose="02020603050405020304" pitchFamily="18" charset="0"/>
                <a:cs typeface="Times New Roman" panose="02020603050405020304" pitchFamily="18" charset="0"/>
              </a:rPr>
              <a:t>P=59.44 </a:t>
            </a:r>
            <a:r>
              <a:rPr lang="es-SV" sz="1800" b="1" dirty="0" err="1">
                <a:effectLst/>
                <a:latin typeface="Aptos" panose="020B0004020202020204" pitchFamily="34" charset="0"/>
                <a:ea typeface="Times New Roman" panose="02020603050405020304" pitchFamily="18" charset="0"/>
                <a:cs typeface="Times New Roman" panose="02020603050405020304" pitchFamily="18" charset="0"/>
              </a:rPr>
              <a:t>kw</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Si v=3m/s, </a:t>
            </a:r>
            <a:r>
              <a:rPr lang="es-SV" sz="1800" b="1" dirty="0">
                <a:effectLst/>
                <a:latin typeface="Aptos" panose="020B0004020202020204" pitchFamily="34" charset="0"/>
                <a:ea typeface="Times New Roman" panose="02020603050405020304" pitchFamily="18" charset="0"/>
                <a:cs typeface="Times New Roman" panose="02020603050405020304" pitchFamily="18" charset="0"/>
              </a:rPr>
              <a:t>P=89.16 </a:t>
            </a:r>
            <a:r>
              <a:rPr lang="es-SV" sz="1800" b="1" dirty="0" err="1">
                <a:effectLst/>
                <a:latin typeface="Aptos" panose="020B0004020202020204" pitchFamily="34" charset="0"/>
                <a:ea typeface="Times New Roman" panose="02020603050405020304" pitchFamily="18" charset="0"/>
                <a:cs typeface="Times New Roman" panose="02020603050405020304" pitchFamily="18" charset="0"/>
              </a:rPr>
              <a:t>kw</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4EEA4B74-D833-6621-CC4E-5E862E634059}"/>
              </a:ext>
            </a:extLst>
          </p:cNvPr>
          <p:cNvSpPr txBox="1"/>
          <p:nvPr/>
        </p:nvSpPr>
        <p:spPr>
          <a:xfrm>
            <a:off x="238290" y="2709610"/>
            <a:ext cx="4392538" cy="674928"/>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Pero ahora el elevador debe moverse con aceleración de 0.5 m/s</a:t>
            </a:r>
            <a:r>
              <a:rPr lang="es-SV" sz="1800" baseline="30000" dirty="0">
                <a:effectLst/>
                <a:latin typeface="Aptos" panose="020B0004020202020204" pitchFamily="34" charset="0"/>
                <a:ea typeface="Times New Roman" panose="02020603050405020304" pitchFamily="18" charset="0"/>
                <a:cs typeface="Times New Roman" panose="02020603050405020304" pitchFamily="18" charset="0"/>
              </a:rPr>
              <a:t>2</a:t>
            </a:r>
            <a:r>
              <a:rPr lang="es-SV" sz="1800" dirty="0">
                <a:effectLst/>
                <a:latin typeface="Aptos" panose="020B0004020202020204" pitchFamily="34" charset="0"/>
                <a:ea typeface="Times New Roman" panose="02020603050405020304" pitchFamily="18" charset="0"/>
                <a:cs typeface="Times New Roman" panose="02020603050405020304" pitchFamily="18" charset="0"/>
              </a:rPr>
              <a:t> hacia arriba.</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3" name="Imagen 12">
            <a:extLst>
              <a:ext uri="{FF2B5EF4-FFF2-40B4-BE49-F238E27FC236}">
                <a16:creationId xmlns:a16="http://schemas.microsoft.com/office/drawing/2014/main" id="{42941247-48D8-D817-D42D-BF8EE6C35028}"/>
              </a:ext>
            </a:extLst>
          </p:cNvPr>
          <p:cNvPicPr>
            <a:picLocks noChangeAspect="1"/>
          </p:cNvPicPr>
          <p:nvPr/>
        </p:nvPicPr>
        <p:blipFill>
          <a:blip r:embed="rId4"/>
          <a:stretch>
            <a:fillRect/>
          </a:stretch>
        </p:blipFill>
        <p:spPr>
          <a:xfrm>
            <a:off x="421535" y="3475599"/>
            <a:ext cx="1896020" cy="219475"/>
          </a:xfrm>
          <a:prstGeom prst="rect">
            <a:avLst/>
          </a:prstGeom>
        </p:spPr>
      </p:pic>
      <p:pic>
        <p:nvPicPr>
          <p:cNvPr id="15" name="Imagen 14">
            <a:extLst>
              <a:ext uri="{FF2B5EF4-FFF2-40B4-BE49-F238E27FC236}">
                <a16:creationId xmlns:a16="http://schemas.microsoft.com/office/drawing/2014/main" id="{D9E52775-AD7E-3D4D-B4A6-358B1913DA88}"/>
              </a:ext>
            </a:extLst>
          </p:cNvPr>
          <p:cNvPicPr>
            <a:picLocks noChangeAspect="1"/>
          </p:cNvPicPr>
          <p:nvPr/>
        </p:nvPicPr>
        <p:blipFill>
          <a:blip r:embed="rId5"/>
          <a:stretch>
            <a:fillRect/>
          </a:stretch>
        </p:blipFill>
        <p:spPr>
          <a:xfrm>
            <a:off x="452508" y="3851560"/>
            <a:ext cx="1896020" cy="219475"/>
          </a:xfrm>
          <a:prstGeom prst="rect">
            <a:avLst/>
          </a:prstGeom>
        </p:spPr>
      </p:pic>
      <p:pic>
        <p:nvPicPr>
          <p:cNvPr id="17" name="Imagen 16">
            <a:extLst>
              <a:ext uri="{FF2B5EF4-FFF2-40B4-BE49-F238E27FC236}">
                <a16:creationId xmlns:a16="http://schemas.microsoft.com/office/drawing/2014/main" id="{E9484B24-D1B5-6A20-4DC6-C3D1C412AF95}"/>
              </a:ext>
            </a:extLst>
          </p:cNvPr>
          <p:cNvPicPr>
            <a:picLocks noChangeAspect="1"/>
          </p:cNvPicPr>
          <p:nvPr/>
        </p:nvPicPr>
        <p:blipFill>
          <a:blip r:embed="rId6"/>
          <a:stretch>
            <a:fillRect/>
          </a:stretch>
        </p:blipFill>
        <p:spPr>
          <a:xfrm>
            <a:off x="446037" y="4271760"/>
            <a:ext cx="1883827" cy="219475"/>
          </a:xfrm>
          <a:prstGeom prst="rect">
            <a:avLst/>
          </a:prstGeom>
        </p:spPr>
      </p:pic>
      <p:pic>
        <p:nvPicPr>
          <p:cNvPr id="19" name="Imagen 18">
            <a:extLst>
              <a:ext uri="{FF2B5EF4-FFF2-40B4-BE49-F238E27FC236}">
                <a16:creationId xmlns:a16="http://schemas.microsoft.com/office/drawing/2014/main" id="{6849257F-B9E0-544D-1D57-29E13B60E38B}"/>
              </a:ext>
            </a:extLst>
          </p:cNvPr>
          <p:cNvPicPr>
            <a:picLocks noChangeAspect="1"/>
          </p:cNvPicPr>
          <p:nvPr/>
        </p:nvPicPr>
        <p:blipFill>
          <a:blip r:embed="rId7"/>
          <a:stretch>
            <a:fillRect/>
          </a:stretch>
        </p:blipFill>
        <p:spPr>
          <a:xfrm>
            <a:off x="421535" y="4566981"/>
            <a:ext cx="4645555" cy="249958"/>
          </a:xfrm>
          <a:prstGeom prst="rect">
            <a:avLst/>
          </a:prstGeom>
        </p:spPr>
      </p:pic>
      <p:pic>
        <p:nvPicPr>
          <p:cNvPr id="21" name="Imagen 20">
            <a:extLst>
              <a:ext uri="{FF2B5EF4-FFF2-40B4-BE49-F238E27FC236}">
                <a16:creationId xmlns:a16="http://schemas.microsoft.com/office/drawing/2014/main" id="{9DEBD115-CADE-B45C-932B-414F993FAABE}"/>
              </a:ext>
            </a:extLst>
          </p:cNvPr>
          <p:cNvPicPr>
            <a:picLocks noChangeAspect="1"/>
          </p:cNvPicPr>
          <p:nvPr/>
        </p:nvPicPr>
        <p:blipFill>
          <a:blip r:embed="rId8"/>
          <a:stretch>
            <a:fillRect/>
          </a:stretch>
        </p:blipFill>
        <p:spPr>
          <a:xfrm>
            <a:off x="452508" y="5118947"/>
            <a:ext cx="1237595" cy="164606"/>
          </a:xfrm>
          <a:prstGeom prst="rect">
            <a:avLst/>
          </a:prstGeom>
        </p:spPr>
      </p:pic>
      <p:sp>
        <p:nvSpPr>
          <p:cNvPr id="23" name="CuadroTexto 22">
            <a:extLst>
              <a:ext uri="{FF2B5EF4-FFF2-40B4-BE49-F238E27FC236}">
                <a16:creationId xmlns:a16="http://schemas.microsoft.com/office/drawing/2014/main" id="{2D2B5440-2963-620B-BC3D-6A48BEF70FAD}"/>
              </a:ext>
            </a:extLst>
          </p:cNvPr>
          <p:cNvSpPr txBox="1"/>
          <p:nvPr/>
        </p:nvSpPr>
        <p:spPr>
          <a:xfrm>
            <a:off x="299102" y="5395848"/>
            <a:ext cx="6152972" cy="777521"/>
          </a:xfrm>
          <a:prstGeom prst="rect">
            <a:avLst/>
          </a:prstGeom>
          <a:noFill/>
        </p:spPr>
        <p:txBody>
          <a:bodyPr wrap="square">
            <a:spAutoFit/>
          </a:bodyPr>
          <a:lstStyle/>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Entonces la fuerza que debe desarrollar el motor </a:t>
            </a:r>
          </a:p>
          <a:p>
            <a:pPr algn="just">
              <a:lnSpc>
                <a:spcPct val="107000"/>
              </a:lnSpc>
              <a:spcAft>
                <a:spcPts val="800"/>
              </a:spcAft>
            </a:pPr>
            <a:r>
              <a:rPr lang="es-SV" sz="1800" dirty="0">
                <a:effectLst/>
                <a:latin typeface="Aptos" panose="020B0004020202020204" pitchFamily="34" charset="0"/>
                <a:ea typeface="Times New Roman" panose="02020603050405020304" pitchFamily="18" charset="0"/>
                <a:cs typeface="Times New Roman" panose="02020603050405020304" pitchFamily="18" charset="0"/>
              </a:rPr>
              <a:t>es F=29720 N</a:t>
            </a:r>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25" name="CuadroTexto 24">
                <a:extLst>
                  <a:ext uri="{FF2B5EF4-FFF2-40B4-BE49-F238E27FC236}">
                    <a16:creationId xmlns:a16="http://schemas.microsoft.com/office/drawing/2014/main" id="{E6D2D354-5E35-AD67-91CD-3E615B3BB45F}"/>
                  </a:ext>
                </a:extLst>
              </p:cNvPr>
              <p:cNvSpPr txBox="1"/>
              <p:nvPr/>
            </p:nvSpPr>
            <p:spPr>
              <a:xfrm>
                <a:off x="4070496" y="954186"/>
                <a:ext cx="8312921" cy="702565"/>
              </a:xfrm>
              <a:prstGeom prst="rect">
                <a:avLst/>
              </a:prstGeom>
              <a:noFill/>
            </p:spPr>
            <p:txBody>
              <a:bodyPr wrap="square">
                <a:spAutoFit/>
              </a:bodyPr>
              <a:lstStyle/>
              <a:p>
                <a:pPr algn="just">
                  <a:lnSpc>
                    <a:spcPct val="107000"/>
                  </a:lnSpc>
                  <a:spcAft>
                    <a:spcPts val="800"/>
                  </a:spcAft>
                </a:pPr>
                <a14:m>
                  <m:oMathPara xmlns:m="http://schemas.openxmlformats.org/officeDocument/2006/math">
                    <m:oMathParaPr>
                      <m:jc m:val="centerGroup"/>
                    </m:oMathParaPr>
                    <m:oMath xmlns:m="http://schemas.openxmlformats.org/officeDocument/2006/math">
                      <m:r>
                        <a:rPr lang="es-SV" sz="1800" i="1" smtClean="0">
                          <a:effectLst/>
                          <a:latin typeface="Cambria Math" panose="02040503050406030204" pitchFamily="18" charset="0"/>
                          <a:ea typeface="Times New Roman" panose="02020603050405020304" pitchFamily="18" charset="0"/>
                          <a:cs typeface="Times New Roman" panose="02020603050405020304" pitchFamily="18" charset="0"/>
                        </a:rPr>
                        <m:t>𝑃</m:t>
                      </m:r>
                      <m:r>
                        <a:rPr lang="es-SV" sz="1800" i="1" smtClean="0">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i="1" smtClean="0">
                          <a:effectLst/>
                          <a:latin typeface="Cambria Math" panose="02040503050406030204" pitchFamily="18" charset="0"/>
                          <a:ea typeface="Times New Roman" panose="02020603050405020304" pitchFamily="18" charset="0"/>
                          <a:cs typeface="Times New Roman" panose="02020603050405020304" pitchFamily="18" charset="0"/>
                        </a:rPr>
                        <m:t>𝐹𝑣</m:t>
                      </m:r>
                      <m:r>
                        <a:rPr lang="es-SV" sz="1800" i="1" smtClean="0">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29720</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𝑁</m:t>
                          </m:r>
                        </m:e>
                      </m:d>
                      <m:d>
                        <m:d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𝑣</m:t>
                          </m:r>
                        </m:e>
                      </m:d>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29720</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𝑣</m:t>
                          </m:r>
                        </m:e>
                      </m:d>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𝑁</m:t>
                      </m:r>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s-SV"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𝑚</m:t>
                          </m:r>
                        </m:num>
                        <m:den>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𝑠</m:t>
                          </m:r>
                        </m:den>
                      </m:f>
                      <m:r>
                        <a:rPr lang="es-SV" sz="1800" i="1">
                          <a:effectLst/>
                          <a:latin typeface="Cambria Math" panose="02040503050406030204" pitchFamily="18" charset="0"/>
                          <a:ea typeface="Times New Roman" panose="02020603050405020304" pitchFamily="18" charset="0"/>
                          <a:cs typeface="Times New Roman" panose="02020603050405020304" pitchFamily="18" charset="0"/>
                        </a:rPr>
                        <m:t>=</m:t>
                      </m:r>
                      <m:d>
                        <m:dPr>
                          <m:ctrlP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𝟐𝟗𝟕𝟐𝟎</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𝒗</m:t>
                          </m:r>
                        </m:e>
                      </m:d>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𝒘𝒂𝒕𝒕𝒔</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𝟐𝟗</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𝟕𝟐</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𝒗</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 </m:t>
                      </m:r>
                      <m:r>
                        <a:rPr lang="es-SV" sz="1800" b="1" i="1">
                          <a:effectLst/>
                          <a:latin typeface="Cambria Math" panose="02040503050406030204" pitchFamily="18" charset="0"/>
                          <a:ea typeface="Times New Roman" panose="02020603050405020304" pitchFamily="18" charset="0"/>
                          <a:cs typeface="Times New Roman" panose="02020603050405020304" pitchFamily="18" charset="0"/>
                        </a:rPr>
                        <m:t>𝑲𝒘</m:t>
                      </m:r>
                    </m:oMath>
                  </m:oMathPara>
                </a14:m>
                <a:endParaRPr lang="es-SV" sz="18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p:sp>
            <p:nvSpPr>
              <p:cNvPr id="25" name="CuadroTexto 24">
                <a:extLst>
                  <a:ext uri="{FF2B5EF4-FFF2-40B4-BE49-F238E27FC236}">
                    <a16:creationId xmlns:a16="http://schemas.microsoft.com/office/drawing/2014/main" id="{E6D2D354-5E35-AD67-91CD-3E615B3BB45F}"/>
                  </a:ext>
                </a:extLst>
              </p:cNvPr>
              <p:cNvSpPr txBox="1">
                <a:spLocks noRot="1" noChangeAspect="1" noMove="1" noResize="1" noEditPoints="1" noAdjustHandles="1" noChangeArrowheads="1" noChangeShapeType="1" noTextEdit="1"/>
              </p:cNvSpPr>
              <p:nvPr/>
            </p:nvSpPr>
            <p:spPr>
              <a:xfrm>
                <a:off x="4070496" y="954186"/>
                <a:ext cx="8312921" cy="702565"/>
              </a:xfrm>
              <a:prstGeom prst="rect">
                <a:avLst/>
              </a:prstGeom>
              <a:blipFill>
                <a:blip r:embed="rId9"/>
                <a:stretch>
                  <a:fillRect/>
                </a:stretch>
              </a:blipFill>
            </p:spPr>
            <p:txBody>
              <a:bodyPr/>
              <a:lstStyle/>
              <a:p>
                <a:r>
                  <a:rPr lang="es-SV">
                    <a:noFill/>
                  </a:rPr>
                  <a:t> </a:t>
                </a:r>
              </a:p>
            </p:txBody>
          </p:sp>
        </mc:Fallback>
      </mc:AlternateContent>
    </p:spTree>
    <p:extLst>
      <p:ext uri="{BB962C8B-B14F-4D97-AF65-F5344CB8AC3E}">
        <p14:creationId xmlns:p14="http://schemas.microsoft.com/office/powerpoint/2010/main" val="4072198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1" grpId="0"/>
      <p:bldP spid="23" grpId="0"/>
      <p:bldP spid="25"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481</Words>
  <Application>Microsoft Office PowerPoint</Application>
  <PresentationFormat>Panorámica</PresentationFormat>
  <Paragraphs>21</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Aptos</vt:lpstr>
      <vt:lpstr>Arial</vt:lpstr>
      <vt:lpstr>Calibri</vt:lpstr>
      <vt:lpstr>Calibri Light</vt:lpstr>
      <vt:lpstr>Cambria Math</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RUBEN ALFREDO MENDOZA JUAREZ</dc:creator>
  <cp:lastModifiedBy>RUBEN ALFREDO MENDOZA JUAREZ</cp:lastModifiedBy>
  <cp:revision>14</cp:revision>
  <dcterms:created xsi:type="dcterms:W3CDTF">2023-10-27T00:51:22Z</dcterms:created>
  <dcterms:modified xsi:type="dcterms:W3CDTF">2024-04-06T01:19:11Z</dcterms:modified>
</cp:coreProperties>
</file>