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9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9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5389F74A-B48F-7C4E-46E6-2717535EDC13}"/>
                  </a:ext>
                </a:extLst>
              </p:cNvPr>
              <p:cNvSpPr txBox="1"/>
              <p:nvPr/>
            </p:nvSpPr>
            <p:spPr>
              <a:xfrm>
                <a:off x="5264209" y="5495450"/>
                <a:ext cx="6152972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sub>
                          </m:sSub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𝒎𝒈</m:t>
                      </m:r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𝑲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sub>
                          </m:sSub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𝑩</m:t>
                              </m:r>
                            </m:sub>
                          </m:sSub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𝒎𝒈</m:t>
                      </m:r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𝑲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𝑩</m:t>
                              </m:r>
                            </m:sub>
                          </m:sSub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5389F74A-B48F-7C4E-46E6-2717535ED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209" y="5495450"/>
                <a:ext cx="6152972" cy="7498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6D25DC7B-BF64-6EE2-B649-DB246D38BA2F}"/>
              </a:ext>
            </a:extLst>
          </p:cNvPr>
          <p:cNvSpPr txBox="1"/>
          <p:nvPr/>
        </p:nvSpPr>
        <p:spPr>
          <a:xfrm>
            <a:off x="256373" y="601204"/>
            <a:ext cx="6152972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Principio de Conservación de la Energía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AE392AC-9546-1C18-53A4-264183228B20}"/>
              </a:ext>
            </a:extLst>
          </p:cNvPr>
          <p:cNvSpPr txBox="1"/>
          <p:nvPr/>
        </p:nvSpPr>
        <p:spPr>
          <a:xfrm>
            <a:off x="256373" y="1067981"/>
            <a:ext cx="11502640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Ahora que ya conocemos la energía Cinética, Energía Potencial Gravitatoria y Energía Potencial Elástica, vamos a confirmar el concepto de fuerza conservativa.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6A38D08-4A5C-FFCD-02BF-3FCB8AE2FBD7}"/>
              </a:ext>
            </a:extLst>
          </p:cNvPr>
          <p:cNvSpPr txBox="1"/>
          <p:nvPr/>
        </p:nvSpPr>
        <p:spPr>
          <a:xfrm>
            <a:off x="316193" y="1956068"/>
            <a:ext cx="11365907" cy="1073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Dijimos anteriormente que cuando un sistema está bajo la influencia de fuerzas conservativas, la energía del sistema permanece constante a lo largo de una trayectoria.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definimos a La Energía Mecánica, como estos tres tipos de energía, diremos que: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EEDE6FDF-1725-82DD-A830-211EDE5970E3}"/>
                  </a:ext>
                </a:extLst>
              </p:cNvPr>
              <p:cNvSpPr txBox="1"/>
              <p:nvPr/>
            </p:nvSpPr>
            <p:spPr>
              <a:xfrm>
                <a:off x="136732" y="3032480"/>
                <a:ext cx="10254954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𝑚𝑒𝑐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𝐸𝑛𝑒𝑟𝑔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𝐶𝑖𝑛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é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𝑡𝑖𝑐𝑎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𝐸𝑛𝑒𝑟𝑔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𝑃𝑜𝑡𝑒𝑛𝑐𝑖𝑎𝑙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𝑔𝑟𝑎𝑣𝑖𝑡𝑎𝑡𝑜𝑟𝑖𝑎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𝐸𝑛𝑒𝑟𝑔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𝑝𝑜𝑡𝑒𝑛𝑐𝑖𝑎𝑙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𝑒𝑙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𝑠𝑡𝑖𝑐𝑎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EEDE6FDF-1725-82DD-A830-211EDE597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2" y="3032480"/>
                <a:ext cx="10254954" cy="491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EAEC0FD-B964-76CC-FF27-58E990C33EAA}"/>
                  </a:ext>
                </a:extLst>
              </p:cNvPr>
              <p:cNvSpPr txBox="1"/>
              <p:nvPr/>
            </p:nvSpPr>
            <p:spPr>
              <a:xfrm>
                <a:off x="546930" y="3620347"/>
                <a:ext cx="2529555" cy="3919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𝑚𝑒𝑐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EAEC0FD-B964-76CC-FF27-58E990C33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30" y="3620347"/>
                <a:ext cx="2529555" cy="391902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C7B4E1DB-DD56-AF29-C4E5-AD233F1E258B}"/>
              </a:ext>
            </a:extLst>
          </p:cNvPr>
          <p:cNvSpPr txBox="1"/>
          <p:nvPr/>
        </p:nvSpPr>
        <p:spPr>
          <a:xfrm>
            <a:off x="316193" y="4108828"/>
            <a:ext cx="9802028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Comparando dos momentos A y B en la trayectoria de un sistema, diremos entonces que, en ausencia de fuerzas </a:t>
            </a:r>
            <a:r>
              <a:rPr lang="es-SV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conservativas</a:t>
            </a: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2FE8309B-C55D-7523-6780-23EC99661D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193" y="4896958"/>
            <a:ext cx="1597290" cy="3048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7B92A2CD-A03A-D10E-6CB1-C03094125F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6373" y="5203920"/>
            <a:ext cx="1140051" cy="49381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9FF7E8D3-61B7-54EC-9FCF-67DCB3AA0C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193" y="5699875"/>
            <a:ext cx="3846909" cy="365792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2C276A66-204A-8320-3E38-7F0E5663C1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5186" y="5080149"/>
            <a:ext cx="847417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776EB8D-C8D5-CE1D-9763-A5AC68235F4B}"/>
              </a:ext>
            </a:extLst>
          </p:cNvPr>
          <p:cNvSpPr txBox="1"/>
          <p:nvPr/>
        </p:nvSpPr>
        <p:spPr>
          <a:xfrm>
            <a:off x="111095" y="589363"/>
            <a:ext cx="11921384" cy="1871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1. Un objeto de 200 gramos (0.2kg) se suelta desde el punto A desplazándose a lo largo de la pista mostrada sin fricción como lo muestra la figura. Calcule: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la rapidez del objeto cuando pasa por la parte más baja de la pista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la rapidez del objeto justo antes de chocar con el resorte (K=8000 N/m)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la compresión máxima de ese resorte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A0B3FE1-A954-323D-A5C0-19FC130131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191" y="2651285"/>
            <a:ext cx="7439526" cy="200829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34667C57-69D7-EC4F-35A7-D1E2FDF7DF01}"/>
                  </a:ext>
                </a:extLst>
              </p:cNvPr>
              <p:cNvSpPr txBox="1"/>
              <p:nvPr/>
            </p:nvSpPr>
            <p:spPr>
              <a:xfrm>
                <a:off x="111095" y="5736219"/>
                <a:ext cx="6152972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𝑚𝑔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𝑚𝑔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34667C57-69D7-EC4F-35A7-D1E2FDF7D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95" y="5736219"/>
                <a:ext cx="6152972" cy="7498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:a16="http://schemas.microsoft.com/office/drawing/2014/main" id="{8C0AC580-A678-9B7C-EF29-0E01B155550D}"/>
              </a:ext>
            </a:extLst>
          </p:cNvPr>
          <p:cNvSpPr txBox="1"/>
          <p:nvPr/>
        </p:nvSpPr>
        <p:spPr>
          <a:xfrm>
            <a:off x="350377" y="4845280"/>
            <a:ext cx="6152972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Solución. 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D50023D-9B9D-FFAB-9024-AEF4840DB0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288" y="5229746"/>
            <a:ext cx="391397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A3C69DA-7A81-E8ED-549E-368F42C04645}"/>
              </a:ext>
            </a:extLst>
          </p:cNvPr>
          <p:cNvSpPr txBox="1"/>
          <p:nvPr/>
        </p:nvSpPr>
        <p:spPr>
          <a:xfrm>
            <a:off x="136970" y="3195356"/>
            <a:ext cx="11664771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puede decir que toda la energía mecánica inicial es energía potencial gravitatoria por la altura que tiene en el punto A; en el punto B toda la energía es cinética porque el objeto lleva una velocidad.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253CD34-DBC7-5E83-F23B-224777D3657D}"/>
              </a:ext>
            </a:extLst>
          </p:cNvPr>
          <p:cNvSpPr txBox="1"/>
          <p:nvPr/>
        </p:nvSpPr>
        <p:spPr>
          <a:xfrm>
            <a:off x="-1" y="435275"/>
            <a:ext cx="7315439" cy="1564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el momento A y B, el resorte no está actuando por lo que la energía potencial elástica en ambos es cero; el objeto se encuentra en reposo y por lo tanto la velocidad en el momento A también es cero. Finalmente, si ubicamos el marco de referencia en la parte más baja de la pista (B), la altura del punto A es 7 metros y la del punto B será cero.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C718B26-5CE6-71CE-F881-32F881EF77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720" y="491103"/>
            <a:ext cx="4867999" cy="131411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B445182-3CCE-2A91-9786-F1EF5695E8F9}"/>
              </a:ext>
            </a:extLst>
          </p:cNvPr>
          <p:cNvSpPr txBox="1"/>
          <p:nvPr/>
        </p:nvSpPr>
        <p:spPr>
          <a:xfrm>
            <a:off x="94004" y="2139975"/>
            <a:ext cx="6152972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Ecuación se reduciría entonces: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E95F4E82-FC7A-8455-10BB-2233E0C60F2D}"/>
                  </a:ext>
                </a:extLst>
              </p:cNvPr>
              <p:cNvSpPr txBox="1"/>
              <p:nvPr/>
            </p:nvSpPr>
            <p:spPr>
              <a:xfrm>
                <a:off x="136971" y="2587283"/>
                <a:ext cx="2392822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𝑚𝑔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E95F4E82-FC7A-8455-10BB-2233E0C60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71" y="2587283"/>
                <a:ext cx="2392822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CFCAAA8-300D-A5E1-F185-D5361480F088}"/>
                  </a:ext>
                </a:extLst>
              </p:cNvPr>
              <p:cNvSpPr txBox="1"/>
              <p:nvPr/>
            </p:nvSpPr>
            <p:spPr>
              <a:xfrm>
                <a:off x="3271877" y="4409638"/>
                <a:ext cx="2554445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𝟏𝟏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𝟕𝟏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CFCAAA8-300D-A5E1-F185-D5361480F0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877" y="4409638"/>
                <a:ext cx="2554445" cy="491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n 14">
            <a:extLst>
              <a:ext uri="{FF2B5EF4-FFF2-40B4-BE49-F238E27FC236}">
                <a16:creationId xmlns:a16="http://schemas.microsoft.com/office/drawing/2014/main" id="{8D5E80D0-00A9-3316-A333-482DE4DE81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761" y="3921916"/>
            <a:ext cx="1566808" cy="487722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8A78C266-B0EF-8310-E281-1867E14F7F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4041" y="4747282"/>
            <a:ext cx="1335140" cy="4938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60A078B5-6092-6101-8048-3B241F7C3D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761" y="5389752"/>
            <a:ext cx="1310754" cy="37798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3ADBDF1A-907E-2513-5886-9710B4DF6B9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5202" y="5874403"/>
            <a:ext cx="1286367" cy="37798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5970541E-26CD-47FC-0D75-6ABBEEE9BB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57718" y="4044565"/>
            <a:ext cx="2554445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2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EF9EE53-E169-3633-BC15-F2EC6702C59D}"/>
              </a:ext>
            </a:extLst>
          </p:cNvPr>
          <p:cNvSpPr txBox="1"/>
          <p:nvPr/>
        </p:nvSpPr>
        <p:spPr>
          <a:xfrm>
            <a:off x="0" y="418674"/>
            <a:ext cx="7110102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Para conocer la información de lo que ocurre en el punto C (justo antes de chocar con el resorte), compararemos la energía en A con la energía en C. En realidad, se puede comparar C con cualquier punto donde ya se conoce toda la información (A o B).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504B64A-A051-BAA1-4DD6-5C288E3C4C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720" y="491103"/>
            <a:ext cx="4867999" cy="1314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EC034984-ECDF-5119-246A-A7A7E49433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582" y="1805215"/>
            <a:ext cx="5273497" cy="487722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D35853E-EBB8-AF05-3D6D-0E5FBCC4868C}"/>
              </a:ext>
            </a:extLst>
          </p:cNvPr>
          <p:cNvSpPr txBox="1"/>
          <p:nvPr/>
        </p:nvSpPr>
        <p:spPr>
          <a:xfrm>
            <a:off x="109299" y="2370682"/>
            <a:ext cx="11839137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Consideremos los datos siguientes: en A nuevamente la velocidad es cero, y el resorte aun no actúa sobre el bloque. En el punto C, hay energía cinética porque el objeto lleva una velocidad, hay energía potencial gravitatoria porque el objeto está a una altura de 4 metros respecto al punto de referencia (el punto B), y el resorte tampoco ha actuado en ese instante.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35E21926-4D46-3CB3-5092-2450CC8711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274" y="3811327"/>
            <a:ext cx="5035732" cy="21337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8F840ADD-F4EE-CDCD-D13C-6E8ED969C8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0061" y="4067693"/>
            <a:ext cx="1286367" cy="49381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F5FD71C6-5C80-D529-4C27-37A4FD1E2B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10306" y="4375664"/>
            <a:ext cx="2408129" cy="487722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3D60B01-4AA7-6F32-F633-6202574E1E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201" y="4978625"/>
            <a:ext cx="2408129" cy="487722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5135CF23-9291-BD15-C20D-078A20AF38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1397" y="5652982"/>
            <a:ext cx="2469094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2FD681DC-3EFD-2B7D-A30E-BC63D417BD43}"/>
                  </a:ext>
                </a:extLst>
              </p:cNvPr>
              <p:cNvSpPr txBox="1"/>
              <p:nvPr/>
            </p:nvSpPr>
            <p:spPr>
              <a:xfrm>
                <a:off x="7788068" y="6177201"/>
                <a:ext cx="2212298" cy="4979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𝑪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𝟔𝟕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2FD681DC-3EFD-2B7D-A30E-BC63D417B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068" y="6177201"/>
                <a:ext cx="2212298" cy="4979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Imagen 24">
            <a:extLst>
              <a:ext uri="{FF2B5EF4-FFF2-40B4-BE49-F238E27FC236}">
                <a16:creationId xmlns:a16="http://schemas.microsoft.com/office/drawing/2014/main" id="{264B6C91-4DB2-B122-12E4-DD1E26E45AE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16888" y="3637658"/>
            <a:ext cx="2456901" cy="49381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5E036960-E2C4-9DE9-3EC6-123113EE51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62711" y="4205940"/>
            <a:ext cx="2085013" cy="377985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D67082B4-DA9D-9FEC-16C5-C8845373B7C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41966" y="4767447"/>
            <a:ext cx="2005758" cy="384081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B53EBFAA-DADE-93AD-AA94-86A1402212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44845" y="5193829"/>
            <a:ext cx="2091109" cy="377985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03592B6F-0AA2-A8B8-9FEC-958DCF321A5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44845" y="5665470"/>
            <a:ext cx="2895851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9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265651A-3E05-25B6-7506-E709A063DB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720" y="491103"/>
            <a:ext cx="4867999" cy="131411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5F4C141-7AE9-5AE5-834B-CFD7123C31EA}"/>
                  </a:ext>
                </a:extLst>
              </p:cNvPr>
              <p:cNvSpPr txBox="1"/>
              <p:nvPr/>
            </p:nvSpPr>
            <p:spPr>
              <a:xfrm>
                <a:off x="4590860" y="6183011"/>
                <a:ext cx="2060529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𝟖𝟑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𝒄𝒎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5F4C141-7AE9-5AE5-834B-CFD7123C3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860" y="6183011"/>
                <a:ext cx="2060529" cy="491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:a16="http://schemas.microsoft.com/office/drawing/2014/main" id="{DBD804FF-6D0B-42FB-B72A-DDF048E07612}"/>
              </a:ext>
            </a:extLst>
          </p:cNvPr>
          <p:cNvSpPr txBox="1"/>
          <p:nvPr/>
        </p:nvSpPr>
        <p:spPr>
          <a:xfrm>
            <a:off x="39696" y="491103"/>
            <a:ext cx="7104588" cy="1666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Para encontrar la compresión máxima del resorte analizaremos el momento D, en el cual el resorte está totalmente comprimido y el objeto se ha detenido (v=0). Compararemos cualquier momento (A,B o C) con el momento D.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el caso de nosotros compararemos A con D, pero es indiferente: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6582863-0CBD-7506-F462-A689E78F9D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881" y="2339105"/>
            <a:ext cx="5316173" cy="487722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526BA05D-F8CD-C675-C7C6-0158BCFCFD83}"/>
              </a:ext>
            </a:extLst>
          </p:cNvPr>
          <p:cNvSpPr txBox="1"/>
          <p:nvPr/>
        </p:nvSpPr>
        <p:spPr>
          <a:xfrm>
            <a:off x="39696" y="2858381"/>
            <a:ext cx="11847504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el momento A ya sabemos que solo hay energía potencial gravitatoria ya que la velocidad del objeto y la compresión del resorte son cero. En el punto D, solo la velocidad es cero porque en el momento de la compresión máxima, el bloque se debe detener: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332A78FA-8DCD-D89D-6299-C29C8F569A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865" y="3767557"/>
            <a:ext cx="2408129" cy="487722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3FC00AD-5DF9-3A66-DAEB-F84EAAF5D0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923" y="4284261"/>
            <a:ext cx="2408129" cy="487722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46EBD2D-F761-B3F5-8B40-216BF24FBD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240" y="4800965"/>
            <a:ext cx="2261812" cy="487722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1D80CE6-0620-8A50-F974-64C6EA3CDA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9923" y="5463380"/>
            <a:ext cx="2054530" cy="49991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0473E4F9-0077-7F2C-FA28-4FF1159C1B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77548" y="3679066"/>
            <a:ext cx="2139881" cy="774259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48A3313B-EF78-807D-9D90-95021C63E6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77548" y="4702822"/>
            <a:ext cx="3554276" cy="774259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878EA66C-36E6-F262-786B-C0E6AAB5408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80397" y="5792028"/>
            <a:ext cx="1481456" cy="2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73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643</Words>
  <Application>Microsoft Office PowerPoint</Application>
  <PresentationFormat>Panorámica</PresentationFormat>
  <Paragraphs>26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16</cp:revision>
  <dcterms:created xsi:type="dcterms:W3CDTF">2023-10-27T00:51:22Z</dcterms:created>
  <dcterms:modified xsi:type="dcterms:W3CDTF">2024-04-16T18:57:51Z</dcterms:modified>
</cp:coreProperties>
</file>