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18/4/2024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18/4/2024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18/4/2024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18/4/2024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18/4/2024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18/4/2024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18/4/2024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265" y="0"/>
            <a:ext cx="12187719" cy="6858000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B20AD55B-76C5-F839-75B8-3242AFDE8F2A}"/>
              </a:ext>
            </a:extLst>
          </p:cNvPr>
          <p:cNvSpPr txBox="1"/>
          <p:nvPr/>
        </p:nvSpPr>
        <p:spPr>
          <a:xfrm>
            <a:off x="8546" y="2364187"/>
            <a:ext cx="11878655" cy="2270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Ejemplo 1. Un sistema tiene una energía inicial de 150 Joules; cuando se mueve horizontalmente 6 metros hacia una segunda posición, la nueva energía es de 120 Joules.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¿Cuánta energía se perdió?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¿Cuánto trabajo realizaron las fuerzas no conservativas?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¿Cuál es la magnitud de la fuerza no conservativa (fricción)?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DC384B07-0605-AB4D-B9B7-FE64983655E5}"/>
              </a:ext>
            </a:extLst>
          </p:cNvPr>
          <p:cNvSpPr txBox="1"/>
          <p:nvPr/>
        </p:nvSpPr>
        <p:spPr>
          <a:xfrm>
            <a:off x="8546" y="1096532"/>
            <a:ext cx="11776104" cy="1267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 la realidad, los sistemas se enfrentan a fuerzas de rozamiento, por lo que la energía no se conserva cuando el sistema se mueve. Si estimamos la energía mecánica inicial de un sistema (EmecA) y la comparamos con la energía mecánica final (EmecB), encontraremos que siempre la energía final es menor a la inicial. Ese es justamente el trabajo realizado por las fuerzas no conservativas: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C0D2B2DD-A70E-A008-C738-992B85ABCF27}"/>
              </a:ext>
            </a:extLst>
          </p:cNvPr>
          <p:cNvSpPr txBox="1"/>
          <p:nvPr/>
        </p:nvSpPr>
        <p:spPr>
          <a:xfrm>
            <a:off x="8546" y="572433"/>
            <a:ext cx="61529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Trabajo realizado por fuerzas no conservativas.</a:t>
            </a:r>
            <a:endParaRPr lang="es-SV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8E6D9355-7BFF-F19E-99DE-B2827ED5BFAB}"/>
                  </a:ext>
                </a:extLst>
              </p:cNvPr>
              <p:cNvSpPr txBox="1"/>
              <p:nvPr/>
            </p:nvSpPr>
            <p:spPr>
              <a:xfrm>
                <a:off x="8546" y="2364187"/>
                <a:ext cx="254664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𝑁𝐶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𝑚𝑒𝑐𝐵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𝑚𝑒𝑐𝐴</m:t>
                          </m:r>
                        </m:sub>
                      </m:sSub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8E6D9355-7BFF-F19E-99DE-B2827ED5BF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6" y="2364187"/>
                <a:ext cx="2546647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" name="Imagen 26">
            <a:extLst>
              <a:ext uri="{FF2B5EF4-FFF2-40B4-BE49-F238E27FC236}">
                <a16:creationId xmlns:a16="http://schemas.microsoft.com/office/drawing/2014/main" id="{B847A29E-9641-2177-A662-C6B54E38C0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874" y="4961521"/>
            <a:ext cx="4210638" cy="114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  <p:bldP spid="22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265" y="0"/>
            <a:ext cx="12187719" cy="685800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5D1C5EDE-4A66-49CD-55C5-7FD9A35F6A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3808" y="502148"/>
            <a:ext cx="3038192" cy="82484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1667BDF5-BC43-1126-406C-9CADCA0D3C04}"/>
                  </a:ext>
                </a:extLst>
              </p:cNvPr>
              <p:cNvSpPr txBox="1"/>
              <p:nvPr/>
            </p:nvSpPr>
            <p:spPr>
              <a:xfrm>
                <a:off x="674853" y="5822089"/>
                <a:ext cx="3301979" cy="8136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𝑓𝑓</m:t>
                      </m:r>
                      <m:r>
                        <a:rPr lang="es-SV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30 </m:t>
                          </m:r>
                          <m:r>
                            <a:rPr lang="es-SV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s-SV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den>
                      </m:f>
                      <m:r>
                        <a:rPr lang="es-SV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30 </m:t>
                          </m:r>
                          <m:r>
                            <a:rPr lang="es-SV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s-SV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6 </m:t>
                          </m:r>
                          <m:r>
                            <a:rPr lang="es-SV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den>
                      </m:f>
                      <m:r>
                        <a:rPr lang="es-SV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20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𝟓</m:t>
                      </m:r>
                      <m:r>
                        <a:rPr lang="es-SV" sz="20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20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𝑵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1667BDF5-BC43-1126-406C-9CADCA0D3C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853" y="5822089"/>
                <a:ext cx="3301979" cy="8136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Imagen 7">
            <a:extLst>
              <a:ext uri="{FF2B5EF4-FFF2-40B4-BE49-F238E27FC236}">
                <a16:creationId xmlns:a16="http://schemas.microsoft.com/office/drawing/2014/main" id="{4F0F0F77-3FC6-F823-1597-2599D1AEDD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0691" y="667662"/>
            <a:ext cx="1920406" cy="493819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0D9A457E-995D-B92F-E4EB-AB2018A2FC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0140" y="1144101"/>
            <a:ext cx="4334632" cy="365792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5C57DA4C-63D3-13A8-96E9-ECD40147508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2878" y="1716877"/>
            <a:ext cx="2975106" cy="219475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CDD698BF-0A62-D8D5-DCED-6A994F97655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0691" y="2058672"/>
            <a:ext cx="2462997" cy="493819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3CBC73B0-355B-09C9-907F-F3FCCA88342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81040" y="2427901"/>
            <a:ext cx="2627604" cy="493819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DF9C1F1D-AF96-CD87-DDD4-D78E1BD50B7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22878" y="2958040"/>
            <a:ext cx="1908213" cy="219475"/>
          </a:xfrm>
          <a:prstGeom prst="rect">
            <a:avLst/>
          </a:prstGeom>
        </p:spPr>
      </p:pic>
      <p:sp>
        <p:nvSpPr>
          <p:cNvPr id="20" name="CuadroTexto 19">
            <a:extLst>
              <a:ext uri="{FF2B5EF4-FFF2-40B4-BE49-F238E27FC236}">
                <a16:creationId xmlns:a16="http://schemas.microsoft.com/office/drawing/2014/main" id="{8FCBC43F-AE5E-35BA-0A41-9DEAA749DBD0}"/>
              </a:ext>
            </a:extLst>
          </p:cNvPr>
          <p:cNvSpPr txBox="1"/>
          <p:nvPr/>
        </p:nvSpPr>
        <p:spPr>
          <a:xfrm>
            <a:off x="8546" y="3261353"/>
            <a:ext cx="4566226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Recordando que la fricción siempre forma 180° con el desplazamiento: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C7C6AC6D-3A2B-2700-0CA9-4D170CDE160B}"/>
                  </a:ext>
                </a:extLst>
              </p:cNvPr>
              <p:cNvSpPr txBox="1"/>
              <p:nvPr/>
            </p:nvSpPr>
            <p:spPr>
              <a:xfrm>
                <a:off x="44115" y="4007988"/>
                <a:ext cx="4495088" cy="5358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𝑁𝐶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𝑓𝑓</m:t>
                          </m:r>
                        </m:e>
                      </m:acc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acc>
                        <m:accPr>
                          <m:chr m:val="⃗"/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e>
                      </m:acc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𝑓𝑓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∗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∗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𝑐𝑜𝑠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180°=−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𝑓𝑓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∗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𝑆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C7C6AC6D-3A2B-2700-0CA9-4D170CDE16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15" y="4007988"/>
                <a:ext cx="4495088" cy="53585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4" name="Imagen 23">
            <a:extLst>
              <a:ext uri="{FF2B5EF4-FFF2-40B4-BE49-F238E27FC236}">
                <a16:creationId xmlns:a16="http://schemas.microsoft.com/office/drawing/2014/main" id="{FB7FD3C9-B90F-10A1-7A40-2127F1B18BB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81040" y="4599541"/>
            <a:ext cx="1335140" cy="493819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E501A44B-0250-819F-98DF-1A7A9E5E66D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01706" y="5093360"/>
            <a:ext cx="2164268" cy="219475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6CD3CDF9-AF72-68C0-1AC1-261FF58C254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38974" y="5578003"/>
            <a:ext cx="1292464" cy="2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782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265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F9CE16E8-997A-FA47-7E91-553549686BCD}"/>
              </a:ext>
            </a:extLst>
          </p:cNvPr>
          <p:cNvSpPr txBox="1"/>
          <p:nvPr/>
        </p:nvSpPr>
        <p:spPr>
          <a:xfrm>
            <a:off x="94002" y="475592"/>
            <a:ext cx="11827381" cy="971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Ejemplo 2. Un objeto de 3 kg se mueve en una superficie sin fricción con una rapidez constante de 6 m/s. Sin embargo, de repente ingresa a un tramo de 15 metros de largo, donde el coeficiente de fricción es de 0.1. Calcule si el objeto logra salir del tramo exitosamente y si lo hace, encuentre la velocidad con la que sale.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851BC24-15F0-551E-9A48-38DFE40E92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239" y="1561540"/>
            <a:ext cx="6763694" cy="1000265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812818F7-2370-B640-0C5B-A0DBBEAB6B11}"/>
              </a:ext>
            </a:extLst>
          </p:cNvPr>
          <p:cNvSpPr txBox="1"/>
          <p:nvPr/>
        </p:nvSpPr>
        <p:spPr>
          <a:xfrm>
            <a:off x="222190" y="2802089"/>
            <a:ext cx="48454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D.C. L del bloque en ese tramo con fricción</a:t>
            </a:r>
            <a:endParaRPr lang="es-SV" dirty="0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634F0135-8A8C-D72A-1328-CFDD2E99FD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818" y="3328584"/>
            <a:ext cx="666843" cy="138131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351D8E9C-DB28-7577-B0B2-76BD3115BB70}"/>
                  </a:ext>
                </a:extLst>
              </p:cNvPr>
              <p:cNvSpPr txBox="1"/>
              <p:nvPr/>
            </p:nvSpPr>
            <p:spPr>
              <a:xfrm>
                <a:off x="7292914" y="2538756"/>
                <a:ext cx="3300169" cy="8902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Entonces:</a:t>
                </a:r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𝑁𝐶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𝑚𝑒𝑐𝐵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𝑚𝑒𝑐𝐴</m:t>
                          </m:r>
                        </m:sub>
                      </m:sSub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351D8E9C-DB28-7577-B0B2-76BD3115BB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2914" y="2538756"/>
                <a:ext cx="3300169" cy="890244"/>
              </a:xfrm>
              <a:prstGeom prst="rect">
                <a:avLst/>
              </a:prstGeom>
              <a:blipFill>
                <a:blip r:embed="rId5"/>
                <a:stretch>
                  <a:fillRect l="-1476" t="-2041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DBE2AF19-B0B5-3DFC-2B78-F7866DDD6E86}"/>
                  </a:ext>
                </a:extLst>
              </p:cNvPr>
              <p:cNvSpPr txBox="1"/>
              <p:nvPr/>
            </p:nvSpPr>
            <p:spPr>
              <a:xfrm>
                <a:off x="1471367" y="3170129"/>
                <a:ext cx="1375873" cy="3771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es-SV" sz="18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𝐹</m:t>
                        </m:r>
                      </m:e>
                    </m:nary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𝑚𝑎</m:t>
                    </m:r>
                  </m:oMath>
                </a14:m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DBE2AF19-B0B5-3DFC-2B78-F7866DDD6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1367" y="3170129"/>
                <a:ext cx="1375873" cy="377155"/>
              </a:xfrm>
              <a:prstGeom prst="rect">
                <a:avLst/>
              </a:prstGeom>
              <a:blipFill>
                <a:blip r:embed="rId6"/>
                <a:stretch>
                  <a:fillRect l="-24336" t="-116129" b="-180645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CuadroTexto 19">
            <a:extLst>
              <a:ext uri="{FF2B5EF4-FFF2-40B4-BE49-F238E27FC236}">
                <a16:creationId xmlns:a16="http://schemas.microsoft.com/office/drawing/2014/main" id="{83E123D4-6EDD-513F-59EE-79CDA3731612}"/>
              </a:ext>
            </a:extLst>
          </p:cNvPr>
          <p:cNvSpPr txBox="1"/>
          <p:nvPr/>
        </p:nvSpPr>
        <p:spPr>
          <a:xfrm>
            <a:off x="1462744" y="3537884"/>
            <a:ext cx="5066243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Pero el objeto solo se mueve horizontalmente, la aceleración en y es cero.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31E6C1B2-0AE4-5405-9F40-FE16F1CE871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64891" y="4342396"/>
            <a:ext cx="1188823" cy="213378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CDE96337-87E5-994C-0CAE-E2677166345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33665" y="4742970"/>
            <a:ext cx="792549" cy="213378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867D7B1A-6399-1FE6-11C3-FA73E2863A3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62694" y="5000900"/>
            <a:ext cx="3755461" cy="49381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DC05CCAE-AE18-30F0-552B-D86856FC6B44}"/>
                  </a:ext>
                </a:extLst>
              </p:cNvPr>
              <p:cNvSpPr txBox="1"/>
              <p:nvPr/>
            </p:nvSpPr>
            <p:spPr>
              <a:xfrm>
                <a:off x="304238" y="5406424"/>
                <a:ext cx="5619487" cy="5664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𝑓𝑓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𝑓𝑓</m:t>
                          </m:r>
                        </m:e>
                      </m:acc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acc>
                        <m:accPr>
                          <m:chr m:val="⃗"/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e>
                      </m:acc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𝑓𝑓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∗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𝑐𝑜𝑠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180°=−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𝑓𝑓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∗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𝜇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𝑚𝑔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∗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𝑆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DC05CCAE-AE18-30F0-552B-D86856FC6B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238" y="5406424"/>
                <a:ext cx="5619487" cy="56643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A982DE96-85BB-9F2F-CD45-05E8358BDC75}"/>
                  </a:ext>
                </a:extLst>
              </p:cNvPr>
              <p:cNvSpPr txBox="1"/>
              <p:nvPr/>
            </p:nvSpPr>
            <p:spPr>
              <a:xfrm>
                <a:off x="364613" y="5827518"/>
                <a:ext cx="5123202" cy="8608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𝑓𝑓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=−0.1</m:t>
                      </m:r>
                      <m:d>
                        <m:d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𝑘𝑔</m:t>
                          </m:r>
                        </m:e>
                      </m:d>
                      <m:d>
                        <m:d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9.8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d>
                        <m:d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15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</m:d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𝟒𝟒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𝟏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𝑱𝒐𝒖𝒍𝒆𝒔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A982DE96-85BB-9F2F-CD45-05E8358BDC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613" y="5827518"/>
                <a:ext cx="5123202" cy="86081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3351BA2A-6BB8-2E1D-289A-AB27BE9FDAFF}"/>
                  </a:ext>
                </a:extLst>
              </p:cNvPr>
              <p:cNvSpPr txBox="1"/>
              <p:nvPr/>
            </p:nvSpPr>
            <p:spPr>
              <a:xfrm>
                <a:off x="7199388" y="4291470"/>
                <a:ext cx="2931207" cy="7498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𝑁𝐶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3351BA2A-6BB8-2E1D-289A-AB27BE9FDA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9388" y="4291470"/>
                <a:ext cx="2931207" cy="74982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uadroTexto 33">
            <a:extLst>
              <a:ext uri="{FF2B5EF4-FFF2-40B4-BE49-F238E27FC236}">
                <a16:creationId xmlns:a16="http://schemas.microsoft.com/office/drawing/2014/main" id="{424D3C7B-3542-9B03-1E82-00130954BB57}"/>
              </a:ext>
            </a:extLst>
          </p:cNvPr>
          <p:cNvSpPr txBox="1"/>
          <p:nvPr/>
        </p:nvSpPr>
        <p:spPr>
          <a:xfrm>
            <a:off x="7292914" y="3408301"/>
            <a:ext cx="4503268" cy="971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Pero la energía en ambos momentos solo es cinética, no hay potencial de ningún tipo. Entonces: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310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4" grpId="0"/>
      <p:bldP spid="18" grpId="0"/>
      <p:bldP spid="20" grpId="0"/>
      <p:bldP spid="28" grpId="0"/>
      <p:bldP spid="30" grpId="0"/>
      <p:bldP spid="32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265" y="0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DFFEECFF-E34E-2752-49CF-6059F2287FB5}"/>
                  </a:ext>
                </a:extLst>
              </p:cNvPr>
              <p:cNvSpPr txBox="1"/>
              <p:nvPr/>
            </p:nvSpPr>
            <p:spPr>
              <a:xfrm>
                <a:off x="80741" y="710782"/>
                <a:ext cx="2931207" cy="7498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𝑁𝐶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DFFEECFF-E34E-2752-49CF-6059F2287F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41" y="710782"/>
                <a:ext cx="2931207" cy="7498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88C3EB5E-B5EC-72B4-4338-4E7E6292DDA8}"/>
                  </a:ext>
                </a:extLst>
              </p:cNvPr>
              <p:cNvSpPr txBox="1"/>
              <p:nvPr/>
            </p:nvSpPr>
            <p:spPr>
              <a:xfrm>
                <a:off x="1517063" y="5943364"/>
                <a:ext cx="2307364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𝑩</m:t>
                          </m:r>
                        </m:sub>
                      </m:sSub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𝟓𝟕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𝒎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𝒔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88C3EB5E-B5EC-72B4-4338-4E7E6292DD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7063" y="5943364"/>
                <a:ext cx="2307364" cy="4912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n 8">
            <a:extLst>
              <a:ext uri="{FF2B5EF4-FFF2-40B4-BE49-F238E27FC236}">
                <a16:creationId xmlns:a16="http://schemas.microsoft.com/office/drawing/2014/main" id="{95B68C3B-3FE5-08E0-1774-8E01B6FF0D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1601" y="1541297"/>
            <a:ext cx="4340728" cy="493819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DEECBC47-F67F-6E1B-E1E8-E12C2C02700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2944" y="2115810"/>
            <a:ext cx="2371550" cy="487722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038F2F9D-2F92-2684-2907-BC41E501809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2746" y="2752285"/>
            <a:ext cx="2402032" cy="676715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36B136D6-90E9-FC93-08C3-ADC5D39C1EE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30802" y="3569377"/>
            <a:ext cx="2487384" cy="774259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E2FC6482-F1CB-0E35-8CFA-308019B235C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30802" y="4622247"/>
            <a:ext cx="3718882" cy="104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420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379</Words>
  <Application>Microsoft Office PowerPoint</Application>
  <PresentationFormat>Panorámica</PresentationFormat>
  <Paragraphs>23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Aptos</vt:lpstr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15</cp:revision>
  <dcterms:created xsi:type="dcterms:W3CDTF">2023-10-27T00:51:22Z</dcterms:created>
  <dcterms:modified xsi:type="dcterms:W3CDTF">2024-04-18T15:52:34Z</dcterms:modified>
</cp:coreProperties>
</file>