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1B75D-3BAD-FE30-1669-8A65EAF73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50E2C8-F845-5C6F-6394-77E9F6CE1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E6AA85-09F8-7ED5-9DE6-EC2D5FF9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56AA27-D1F2-37C2-5B48-EE16D1A4C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9553B3-3229-2E66-D5C2-6A296812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7904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35320-09A0-374B-F863-F368CE7E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071B19-DCDB-2261-4115-93D391911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D1DAE1-100B-329D-CA3D-C6CF3DDE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241163-A1D9-3810-D2BE-B9770762A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8857BB-63DF-4BBE-71FB-8AA1B730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1398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8D1C34-CE14-2052-09CA-2A11BA11A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43A45-C75B-02E1-E709-C1FB35A19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0FFD7-115D-2544-298A-BCF063E27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7F92BC-BA7F-7E69-2C50-D0DAB1131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D69857-9408-B597-9F61-E5B05D7CE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3834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FAF50-BF12-2603-FA61-EF1D07F6A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5F1C74-13A2-1104-9A23-1ADD79F33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8F536F-4E17-2FF7-60C5-8268E2F5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EA135-7243-E705-EA30-4967FC00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65F861-44E9-0969-1C62-572F5A8F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7064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EFEFA2-EA71-D536-4F43-2BE9F35CC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68E69A-9C56-E25A-EBC5-4B40B631A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0CD596-4100-1320-61D6-8C8ABED2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D9C4B3-6772-6F30-AE9F-7C41B625A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BD4B02-C12C-0BBE-4EF1-5615734A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21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114ED-0FBD-1DC4-D102-2BEBD82B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FA8DC0-BA4F-E56F-C277-4836AFE1E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ACAD1C-307F-BE90-692A-60244ECD6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D0F985-09EB-76B9-7D05-2B34F2C8E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72B3AE-3D07-2AE2-59C1-F27EA5B7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283897-1D3A-0A7E-FDD3-ED79B29C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8586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FFBB8-1396-FF1B-40C6-1BD38052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32F770-E211-DBBF-AB64-EA1C01E3E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858D13-A0AD-3037-55C5-91E74BDEE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3B4D09-A435-6306-C344-728FE1964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DF521-4A6E-0689-0F9A-68AFDD9C5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AB5A99-664A-A5A3-C065-F871E3431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395EEE-362F-7391-1200-AEDBF846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63F3B6-03BE-978C-23D0-40AB1AB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237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FF497-683A-8C43-F267-693C0FD21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A3A7CA-B14C-3207-67D0-5EAD7389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01B7A3-B072-7840-5ECA-74197F7F2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9C9B1C-01D6-FFA0-8074-E0B526CB5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8949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F77719-9FD6-25C5-8EA5-AA2DB26D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C1010B-C49B-0C4E-0CB1-2B6D4FB3B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4C39F2-74CC-2EEB-2041-2F1BA8D3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494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31AF8-2853-AFB3-B2A1-C7340E57E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2DEAF-07A0-FBE1-BA4D-DE31D5A51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7FC58C-AEBD-7252-6BEB-FAD8D4327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D9F750-CBCE-1875-4F8E-7DCA3B68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F92167-C5C4-F0CB-C180-5D87987C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3B726C-B530-1A6B-B87A-023F49D5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194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5EBA6-941D-8B11-F43E-202D3CF75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A6461B-7AB8-BC16-2F5E-5CE4E39B1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90276A-046A-F4E8-B214-8C9CD8EB0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CB20B9-2EC6-4E75-E42E-57727B74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3D73EA-2876-432B-914F-2FDEEFED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2F6A07-F70E-B4B3-BFF5-D0189AC3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4513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A7CB5E-12AC-8734-978B-3526B9E56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FBECAD-FDBF-6EC9-689F-EF64D19E9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0D5F34-5C00-ED1B-40BD-E01987ED0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6C00-A636-42A8-8F32-0F07F48DA7ED}" type="datetimeFigureOut">
              <a:rPr lang="es-SV" smtClean="0"/>
              <a:t>14/9/2023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5349FE-9229-4E30-233A-425952FBE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ACFED3-DA09-F143-1F7B-B0315EF81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326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1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image" Target="../media/image1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emf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9AB74D5-AF11-9E7C-C5CE-059C45CB906D}"/>
              </a:ext>
            </a:extLst>
          </p:cNvPr>
          <p:cNvSpPr txBox="1"/>
          <p:nvPr/>
        </p:nvSpPr>
        <p:spPr>
          <a:xfrm>
            <a:off x="3731660" y="603284"/>
            <a:ext cx="3597188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es-SV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Integral Indefinida</a:t>
            </a:r>
            <a:endParaRPr lang="es-S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C2BB7D5-69E5-D8E1-587C-6F039E29D1C2}"/>
                  </a:ext>
                </a:extLst>
              </p:cNvPr>
              <p:cNvSpPr txBox="1"/>
              <p:nvPr/>
            </p:nvSpPr>
            <p:spPr>
              <a:xfrm>
                <a:off x="-225190" y="1031301"/>
                <a:ext cx="12003207" cy="12627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07000"/>
                  </a:lnSpc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Vamos ahora a intentar realizar la operación contraria…….en lugar de encontrar la derivada, vamos a encontrar la antiderivada.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07000"/>
                  </a:lnSpc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Pensemos……si una función la derivamos y el resultado que obtenemos es: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  <m:d>
                      <m:d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surge la pregunta: ¿Cuál era la función que teníamos inicialmente y cuya derivada hemos obtenido?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C2BB7D5-69E5-D8E1-587C-6F039E29D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5190" y="1031301"/>
                <a:ext cx="12003207" cy="1262782"/>
              </a:xfrm>
              <a:prstGeom prst="rect">
                <a:avLst/>
              </a:prstGeom>
              <a:blipFill>
                <a:blip r:embed="rId3"/>
                <a:stretch>
                  <a:fillRect t="-1932" r="-457" b="-724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D8D3A34D-B628-5318-2962-B954B3C8212B}"/>
                  </a:ext>
                </a:extLst>
              </p:cNvPr>
              <p:cNvSpPr txBox="1"/>
              <p:nvPr/>
            </p:nvSpPr>
            <p:spPr>
              <a:xfrm>
                <a:off x="-161500" y="2427673"/>
                <a:ext cx="12187719" cy="15610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07000"/>
                  </a:lnSpc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Si, seguramente todos diremos que la función original era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07000"/>
                  </a:lnSpc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 ¿qué pasaría si alguien nos dijera que pensó en otra función: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+5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07000"/>
                  </a:lnSpc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 ¿qué pasaría si alguien nos dijera que pensó en la función: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−1/2</m:t>
                    </m:r>
                  </m:oMath>
                </a14:m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¡Todos tendrían razón!…….entonces vamos a pensar en que si conocemos una función; ésta tendrá infinita cantidad de antiderivadas.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D8D3A34D-B628-5318-2962-B954B3C82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1500" y="2427673"/>
                <a:ext cx="12187719" cy="1561005"/>
              </a:xfrm>
              <a:prstGeom prst="rect">
                <a:avLst/>
              </a:prstGeom>
              <a:blipFill>
                <a:blip r:embed="rId4"/>
                <a:stretch>
                  <a:fillRect t="-1563" r="-400" b="-546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02030607-0826-C1CB-9BAE-E55939E814CD}"/>
                  </a:ext>
                </a:extLst>
              </p:cNvPr>
              <p:cNvSpPr txBox="1"/>
              <p:nvPr/>
            </p:nvSpPr>
            <p:spPr>
              <a:xfrm>
                <a:off x="-161500" y="4122268"/>
                <a:ext cx="11584675" cy="3785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Por lo tanto, la antiderivada más general sería: </a:t>
                </a:r>
                <a14:m>
                  <m:oMath xmlns:m="http://schemas.openxmlformats.org/officeDocument/2006/math"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𝑪</m:t>
                    </m:r>
                  </m:oMath>
                </a14:m>
                <a:r>
                  <a:rPr lang="es-SV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donde C es una constante real cualquiera.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02030607-0826-C1CB-9BAE-E55939E814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1500" y="4122268"/>
                <a:ext cx="11584675" cy="378565"/>
              </a:xfrm>
              <a:prstGeom prst="rect">
                <a:avLst/>
              </a:prstGeom>
              <a:blipFill>
                <a:blip r:embed="rId5"/>
                <a:stretch>
                  <a:fillRect t="-4839" b="-2580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>
            <a:extLst>
              <a:ext uri="{FF2B5EF4-FFF2-40B4-BE49-F238E27FC236}">
                <a16:creationId xmlns:a16="http://schemas.microsoft.com/office/drawing/2014/main" id="{DB0184AD-D27A-164B-1521-8E1825FCC972}"/>
              </a:ext>
            </a:extLst>
          </p:cNvPr>
          <p:cNvSpPr txBox="1"/>
          <p:nvPr/>
        </p:nvSpPr>
        <p:spPr>
          <a:xfrm>
            <a:off x="-154773" y="6238965"/>
            <a:ext cx="1137005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se lee: la Integral indefinida de la función f(x) con respecto a x, es F(x).</a:t>
            </a:r>
            <a:endParaRPr lang="es-S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C1DA9C4-DEA0-B410-92AB-1220EED3B85A}"/>
              </a:ext>
            </a:extLst>
          </p:cNvPr>
          <p:cNvSpPr txBox="1"/>
          <p:nvPr/>
        </p:nvSpPr>
        <p:spPr>
          <a:xfrm>
            <a:off x="-161500" y="4600174"/>
            <a:ext cx="647938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Definición:</a:t>
            </a:r>
            <a:endParaRPr lang="es-S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6E2ED22-BFD1-CC4D-F372-E1227BE40D78}"/>
                  </a:ext>
                </a:extLst>
              </p:cNvPr>
              <p:cNvSpPr txBox="1"/>
              <p:nvPr/>
            </p:nvSpPr>
            <p:spPr>
              <a:xfrm>
                <a:off x="-225190" y="4975726"/>
                <a:ext cx="12189858" cy="14624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07000"/>
                  </a:lnSpc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Supongamos que tenemos una función f(x), y su antiderivada más general es F(x); entonces, la operación matemática para calcular la antiderivada más general, se conoce como “integral indefinida”.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6E2ED22-BFD1-CC4D-F372-E1227BE40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5190" y="4975726"/>
                <a:ext cx="12189858" cy="1462452"/>
              </a:xfrm>
              <a:prstGeom prst="rect">
                <a:avLst/>
              </a:prstGeom>
              <a:blipFill>
                <a:blip r:embed="rId6"/>
                <a:stretch>
                  <a:fillRect t="-1667" r="-45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105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57BCEC26-C036-F6D2-94F0-CF13A29414FD}"/>
                  </a:ext>
                </a:extLst>
              </p:cNvPr>
              <p:cNvSpPr txBox="1"/>
              <p:nvPr/>
            </p:nvSpPr>
            <p:spPr>
              <a:xfrm>
                <a:off x="-104564" y="4311906"/>
                <a:ext cx="3129683" cy="972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7)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57BCEC26-C036-F6D2-94F0-CF13A2941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4564" y="4311906"/>
                <a:ext cx="3129683" cy="972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D3F512D-5C4A-9011-5C18-902660ED9BC9}"/>
                  </a:ext>
                </a:extLst>
              </p:cNvPr>
              <p:cNvSpPr txBox="1"/>
              <p:nvPr/>
            </p:nvSpPr>
            <p:spPr>
              <a:xfrm>
                <a:off x="5728852" y="1702662"/>
                <a:ext cx="6189258" cy="4390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−10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+7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𝑥𝑑𝑥</m:t>
                            </m:r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  <m:nary>
                              <m:naryPr>
                                <m:limLoc m:val="undOvr"/>
                                <m:subHide m:val="on"/>
                                <m:supHide m:val="on"/>
                                <m:ctrlP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𝑑𝑥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D3F512D-5C4A-9011-5C18-902660ED9B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852" y="1702662"/>
                <a:ext cx="6189258" cy="439031"/>
              </a:xfrm>
              <a:prstGeom prst="rect">
                <a:avLst/>
              </a:prstGeom>
              <a:blipFill>
                <a:blip r:embed="rId4"/>
                <a:stretch>
                  <a:fillRect l="-2167" t="-118056" b="-18194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7D13B381-97ED-7689-B388-567F3F13F3EA}"/>
              </a:ext>
            </a:extLst>
          </p:cNvPr>
          <p:cNvSpPr txBox="1"/>
          <p:nvPr/>
        </p:nvSpPr>
        <p:spPr>
          <a:xfrm>
            <a:off x="0" y="687697"/>
            <a:ext cx="618925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Teoremas básicos:</a:t>
            </a:r>
            <a:endParaRPr lang="es-S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EBFB9542-7A7C-E192-A69D-71B825B788FE}"/>
                  </a:ext>
                </a:extLst>
              </p:cNvPr>
              <p:cNvSpPr txBox="1"/>
              <p:nvPr/>
            </p:nvSpPr>
            <p:spPr>
              <a:xfrm>
                <a:off x="477672" y="1119288"/>
                <a:ext cx="3336876" cy="4345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07000"/>
                  </a:lnSpc>
                  <a:buFont typeface="+mj-lt"/>
                  <a:buAutoNum type="arabi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EBFB9542-7A7C-E192-A69D-71B825B78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72" y="1119288"/>
                <a:ext cx="3336876" cy="434543"/>
              </a:xfrm>
              <a:prstGeom prst="rect">
                <a:avLst/>
              </a:prstGeom>
              <a:blipFill>
                <a:blip r:embed="rId5"/>
                <a:stretch>
                  <a:fillRect l="-2007" t="-121127" b="-18450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C5ECB7F8-C1A9-4E6C-1A38-9F53B70E378F}"/>
                  </a:ext>
                </a:extLst>
              </p:cNvPr>
              <p:cNvSpPr txBox="1"/>
              <p:nvPr/>
            </p:nvSpPr>
            <p:spPr>
              <a:xfrm>
                <a:off x="436728" y="1471825"/>
                <a:ext cx="1893625" cy="8188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2)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C5ECB7F8-C1A9-4E6C-1A38-9F53B70E37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28" y="1471825"/>
                <a:ext cx="1893625" cy="8188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C8385670-CE0D-7083-0DD3-77C845F51DA0}"/>
                  </a:ext>
                </a:extLst>
              </p:cNvPr>
              <p:cNvSpPr txBox="1"/>
              <p:nvPr/>
            </p:nvSpPr>
            <p:spPr>
              <a:xfrm>
                <a:off x="235425" y="2029613"/>
                <a:ext cx="3336876" cy="8188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3)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𝑘𝑓</m:t>
                          </m:r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C8385670-CE0D-7083-0DD3-77C845F51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25" y="2029613"/>
                <a:ext cx="3336876" cy="8188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133F901-2CAA-AA00-4108-AD86E46235F8}"/>
                  </a:ext>
                </a:extLst>
              </p:cNvPr>
              <p:cNvSpPr txBox="1"/>
              <p:nvPr/>
            </p:nvSpPr>
            <p:spPr>
              <a:xfrm>
                <a:off x="167185" y="2639036"/>
                <a:ext cx="5128146" cy="8188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4)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±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±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s-SV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SV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133F901-2CAA-AA00-4108-AD86E4623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85" y="2639036"/>
                <a:ext cx="5128146" cy="8188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704B5B35-77F9-1879-9B23-934C428001E5}"/>
                  </a:ext>
                </a:extLst>
              </p:cNvPr>
              <p:cNvSpPr txBox="1"/>
              <p:nvPr/>
            </p:nvSpPr>
            <p:spPr>
              <a:xfrm>
                <a:off x="416257" y="3239563"/>
                <a:ext cx="4237630" cy="5537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</a:pPr>
                <a:r>
                  <a:rPr lang="es-SV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+1</m:t>
                                </m:r>
                              </m:sup>
                            </m:sSup>
                          </m:num>
                          <m:den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den>
                        </m:f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nary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   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≠−1</m:t>
                    </m:r>
                  </m:oMath>
                </a14:m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704B5B35-77F9-1879-9B23-934C42800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57" y="3239563"/>
                <a:ext cx="4237630" cy="553741"/>
              </a:xfrm>
              <a:prstGeom prst="rect">
                <a:avLst/>
              </a:prstGeom>
              <a:blipFill>
                <a:blip r:embed="rId9"/>
                <a:stretch>
                  <a:fillRect l="-1151" b="-659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2216BBB-932D-50CD-830A-BB2C827E4599}"/>
                  </a:ext>
                </a:extLst>
              </p:cNvPr>
              <p:cNvSpPr txBox="1"/>
              <p:nvPr/>
            </p:nvSpPr>
            <p:spPr>
              <a:xfrm>
                <a:off x="167185" y="3716010"/>
                <a:ext cx="3000047" cy="8188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6)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2216BBB-932D-50CD-830A-BB2C827E4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85" y="3716010"/>
                <a:ext cx="3000047" cy="81887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689ECC6-A51D-C7F9-B9A2-860BDBA88A56}"/>
                  </a:ext>
                </a:extLst>
              </p:cNvPr>
              <p:cNvSpPr txBox="1"/>
              <p:nvPr/>
            </p:nvSpPr>
            <p:spPr>
              <a:xfrm>
                <a:off x="5436358" y="703444"/>
                <a:ext cx="6277970" cy="4390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Ejemplo 1. Calcule la integral: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sup>
                            </m:sSup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−10</m:t>
                            </m:r>
                            <m:sSup>
                              <m:sSupPr>
                                <m:ctrlP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+7</m:t>
                            </m:r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689ECC6-A51D-C7F9-B9A2-860BDBA88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358" y="703444"/>
                <a:ext cx="6277970" cy="439031"/>
              </a:xfrm>
              <a:prstGeom prst="rect">
                <a:avLst/>
              </a:prstGeom>
              <a:blipFill>
                <a:blip r:embed="rId11"/>
                <a:stretch>
                  <a:fillRect l="-874" t="-118056" b="-18194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166C5512-7F1E-A4DC-B912-7CA13EE938BC}"/>
                  </a:ext>
                </a:extLst>
              </p:cNvPr>
              <p:cNvSpPr txBox="1"/>
              <p:nvPr/>
            </p:nvSpPr>
            <p:spPr>
              <a:xfrm>
                <a:off x="5728852" y="1216653"/>
                <a:ext cx="6277970" cy="4390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𝑥𝑑𝑥</m:t>
                            </m:r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nary>
                              <m:naryPr>
                                <m:limLoc m:val="undOvr"/>
                                <m:subHide m:val="on"/>
                                <m:supHide m:val="on"/>
                                <m:ctrlP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s-SV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𝑑𝑥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166C5512-7F1E-A4DC-B912-7CA13EE93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852" y="1216653"/>
                <a:ext cx="6277970" cy="439031"/>
              </a:xfrm>
              <a:prstGeom prst="rect">
                <a:avLst/>
              </a:prstGeom>
              <a:blipFill>
                <a:blip r:embed="rId12"/>
                <a:stretch>
                  <a:fillRect l="-4757" t="-118056" b="-18194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Imagen 39">
            <a:extLst>
              <a:ext uri="{FF2B5EF4-FFF2-40B4-BE49-F238E27FC236}">
                <a16:creationId xmlns:a16="http://schemas.microsoft.com/office/drawing/2014/main" id="{046D0A62-9BF3-D1D5-FEFE-D401536CCFE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85618" y="2144986"/>
            <a:ext cx="1085182" cy="542591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B05A7236-15C4-C73A-EDD8-1D39E6ABD5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79645" y="2141693"/>
            <a:ext cx="1152244" cy="536494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B3237FDC-2396-81E8-FC62-9568D17B210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32530" y="2151083"/>
            <a:ext cx="1024217" cy="536494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4DCF2B8E-6593-8762-F984-621A7A98D01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400786" y="2318142"/>
            <a:ext cx="1176630" cy="280440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CB86D98B-7DC2-1936-4745-07EB5848D62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885618" y="2798252"/>
            <a:ext cx="804742" cy="530398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FBE69887-E296-DF63-7F76-63213D18E0E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844745" y="2780228"/>
            <a:ext cx="871804" cy="536494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36C77C7D-8055-03BF-9C01-42E451D2FC3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67886" y="2784411"/>
            <a:ext cx="743776" cy="524301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3B94EE16-EDCD-E81E-3705-659B64B5664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662708" y="2923231"/>
            <a:ext cx="963251" cy="280440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C44D4A65-2102-B93E-81F4-9735E8078B51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885618" y="3457915"/>
            <a:ext cx="2987299" cy="487722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53966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42ECCC75-1C0F-EAFB-F4A4-055F40108B1E}"/>
                  </a:ext>
                </a:extLst>
              </p:cNvPr>
              <p:cNvSpPr txBox="1"/>
              <p:nvPr/>
            </p:nvSpPr>
            <p:spPr>
              <a:xfrm>
                <a:off x="272955" y="590430"/>
                <a:ext cx="7915701" cy="6837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Ejemplo 2. Encuentre la integral :</a:t>
                </a:r>
                <a:r>
                  <a:rPr lang="es-SV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SV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s-SV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SV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SV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s-SV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SV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s-SV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s-SV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SV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SV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s-SV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SV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s-SV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es-SV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s-SV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42ECCC75-1C0F-EAFB-F4A4-055F40108B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5" y="590430"/>
                <a:ext cx="7915701" cy="683713"/>
              </a:xfrm>
              <a:prstGeom prst="rect">
                <a:avLst/>
              </a:prstGeom>
              <a:blipFill>
                <a:blip r:embed="rId3"/>
                <a:stretch>
                  <a:fillRect l="-69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2104BA0B-AFAE-444F-24A4-C12BD64FD785}"/>
                  </a:ext>
                </a:extLst>
              </p:cNvPr>
              <p:cNvSpPr txBox="1"/>
              <p:nvPr/>
            </p:nvSpPr>
            <p:spPr>
              <a:xfrm>
                <a:off x="150124" y="1375265"/>
                <a:ext cx="2855793" cy="6750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s-SV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subHide m:val="on"/>
                              <m:supHide m:val="on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s-SV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2104BA0B-AFAE-444F-24A4-C12BD64FD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24" y="1375265"/>
                <a:ext cx="2855793" cy="6750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10DD70F0-9A4B-A21B-679C-D67783102DC4}"/>
                  </a:ext>
                </a:extLst>
              </p:cNvPr>
              <p:cNvSpPr txBox="1"/>
              <p:nvPr/>
            </p:nvSpPr>
            <p:spPr>
              <a:xfrm>
                <a:off x="467434" y="2052155"/>
                <a:ext cx="2221172" cy="6750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s-SV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nary>
                            <m:naryPr>
                              <m:subHide m:val="on"/>
                              <m:supHide m:val="on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10DD70F0-9A4B-A21B-679C-D67783102D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34" y="2052155"/>
                <a:ext cx="2221172" cy="675057"/>
              </a:xfrm>
              <a:prstGeom prst="rect">
                <a:avLst/>
              </a:prstGeom>
              <a:blipFill>
                <a:blip r:embed="rId5"/>
                <a:stretch>
                  <a:fillRect r="-467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8B7D1B06-8C4D-C9EA-1353-D34A1342DE2B}"/>
                  </a:ext>
                </a:extLst>
              </p:cNvPr>
              <p:cNvSpPr txBox="1"/>
              <p:nvPr/>
            </p:nvSpPr>
            <p:spPr>
              <a:xfrm>
                <a:off x="272955" y="2680767"/>
                <a:ext cx="3085530" cy="6587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−3</m:t>
                          </m:r>
                          <m:nary>
                            <m:naryPr>
                              <m:subHide m:val="on"/>
                              <m:supHide m:val="on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8B7D1B06-8C4D-C9EA-1353-D34A1342D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5" y="2680767"/>
                <a:ext cx="3085530" cy="658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Imagen 17">
            <a:extLst>
              <a:ext uri="{FF2B5EF4-FFF2-40B4-BE49-F238E27FC236}">
                <a16:creationId xmlns:a16="http://schemas.microsoft.com/office/drawing/2014/main" id="{A471971D-0F9C-0923-1274-DD178E3701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6001" y="3352706"/>
            <a:ext cx="1261981" cy="536494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F60338A-6BE9-D7A1-59C0-884E6F9D6D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87352" y="3352227"/>
            <a:ext cx="1609483" cy="536494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36147B6-15C0-6E8B-E9AA-C5BF6F1CC1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7927" y="4037485"/>
            <a:ext cx="890093" cy="524301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51A4A257-2037-E7E1-E09B-0CCFE744C5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62225" y="4027209"/>
            <a:ext cx="1243692" cy="5243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823B7819-A85D-B1BB-AB4E-5FE16B1B98CC}"/>
                  </a:ext>
                </a:extLst>
              </p:cNvPr>
              <p:cNvSpPr txBox="1"/>
              <p:nvPr/>
            </p:nvSpPr>
            <p:spPr>
              <a:xfrm>
                <a:off x="559139" y="4626450"/>
                <a:ext cx="1751609" cy="61273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s-SV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SV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SV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SV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s-SV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SV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823B7819-A85D-B1BB-AB4E-5FE16B1B98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39" y="4626450"/>
                <a:ext cx="1751609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589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0"/>
            <a:ext cx="12187719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FBE0EF3-0622-6E02-211B-CB8EBCE4A39B}"/>
              </a:ext>
            </a:extLst>
          </p:cNvPr>
          <p:cNvSpPr txBox="1"/>
          <p:nvPr/>
        </p:nvSpPr>
        <p:spPr>
          <a:xfrm>
            <a:off x="244645" y="5224117"/>
            <a:ext cx="86059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Se lee: la integral definida de f(x) entre los valores de x=a hasta x=b, representa el área bajo la curva de la función, entre los valores de x=a hasta x=b.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06ADBE-264D-693A-FA8E-24013074D942}"/>
              </a:ext>
            </a:extLst>
          </p:cNvPr>
          <p:cNvSpPr txBox="1"/>
          <p:nvPr/>
        </p:nvSpPr>
        <p:spPr>
          <a:xfrm>
            <a:off x="130125" y="767668"/>
            <a:ext cx="61968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Integral Definida y Teorema Fundamental del Cálculo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94388-4CC1-2BD2-9029-FE5B8F23832A}"/>
              </a:ext>
            </a:extLst>
          </p:cNvPr>
          <p:cNvSpPr txBox="1"/>
          <p:nvPr/>
        </p:nvSpPr>
        <p:spPr>
          <a:xfrm>
            <a:off x="130125" y="1151502"/>
            <a:ext cx="61968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Concepción geométrica de la integral definida: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2CDBC4C-8F0C-0527-467A-1EC3214DC0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163" y="1520834"/>
            <a:ext cx="4861780" cy="36107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306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64DE72B5-A015-0EA5-98ED-73E69C58A435}"/>
                  </a:ext>
                </a:extLst>
              </p:cNvPr>
              <p:cNvSpPr txBox="1"/>
              <p:nvPr/>
            </p:nvSpPr>
            <p:spPr>
              <a:xfrm>
                <a:off x="256735" y="1101301"/>
                <a:ext cx="4357466" cy="872996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sub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sup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𝒅𝒙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es-SV" sz="18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 sz="18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𝑭</m:t>
                                  </m:r>
                                  <m:r>
                                    <a:rPr lang="es-SV" sz="18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s-SV" sz="18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𝒙</m:t>
                                  </m:r>
                                  <m:r>
                                    <a:rPr lang="es-SV" sz="18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b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sub>
                            <m:sup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𝒃</m:t>
                              </m:r>
                            </m:sup>
                          </m:sSub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𝑭</m:t>
                          </m:r>
                          <m:d>
                            <m:d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𝒃</m:t>
                              </m:r>
                            </m:e>
                          </m:d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𝑭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64DE72B5-A015-0EA5-98ED-73E69C58A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35" y="1101301"/>
                <a:ext cx="4357466" cy="872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7ABBF997-C13F-556F-430D-ED0A48C656AD}"/>
              </a:ext>
            </a:extLst>
          </p:cNvPr>
          <p:cNvSpPr txBox="1"/>
          <p:nvPr/>
        </p:nvSpPr>
        <p:spPr>
          <a:xfrm>
            <a:off x="256735" y="694266"/>
            <a:ext cx="6196818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Teorema fundamental del cálculo:</a:t>
            </a:r>
            <a:endParaRPr lang="es-S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A6BF3CB-6495-7286-4C3D-722551357FA1}"/>
                  </a:ext>
                </a:extLst>
              </p:cNvPr>
              <p:cNvSpPr txBox="1"/>
              <p:nvPr/>
            </p:nvSpPr>
            <p:spPr>
              <a:xfrm>
                <a:off x="256735" y="2170579"/>
                <a:ext cx="4100953" cy="1258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Ejemplo 1. Encuentre la integral definida: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+5)</m:t>
                          </m:r>
                        </m:e>
                      </m:nary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𝑑𝑥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A6BF3CB-6495-7286-4C3D-722551357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35" y="2170579"/>
                <a:ext cx="4100953" cy="1258421"/>
              </a:xfrm>
              <a:prstGeom prst="rect">
                <a:avLst/>
              </a:prstGeom>
              <a:blipFill>
                <a:blip r:embed="rId4"/>
                <a:stretch>
                  <a:fillRect l="-1189" t="-193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B45A14D-9B14-94B6-8592-70A7ECAC694C}"/>
                  </a:ext>
                </a:extLst>
              </p:cNvPr>
              <p:cNvSpPr txBox="1"/>
              <p:nvPr/>
            </p:nvSpPr>
            <p:spPr>
              <a:xfrm>
                <a:off x="697508" y="3346048"/>
                <a:ext cx="3914775" cy="7134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𝑥𝑑𝑥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subSup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B45A14D-9B14-94B6-8592-70A7ECAC69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08" y="3346048"/>
                <a:ext cx="3914775" cy="713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16B21652-97DC-7F16-AF78-E989D7FA7766}"/>
                  </a:ext>
                </a:extLst>
              </p:cNvPr>
              <p:cNvSpPr txBox="1"/>
              <p:nvPr/>
            </p:nvSpPr>
            <p:spPr>
              <a:xfrm>
                <a:off x="697508" y="4170304"/>
                <a:ext cx="3914775" cy="7134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3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i="0">
                          <a:latin typeface="Cambria Math" panose="02040503050406030204" pitchFamily="18" charset="0"/>
                        </a:rPr>
                        <m:t>−4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𝑥𝑑𝑥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+5</m:t>
                          </m:r>
                          <m:nary>
                            <m:naryPr>
                              <m:limLoc m:val="subSup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16B21652-97DC-7F16-AF78-E989D7FA7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08" y="4170304"/>
                <a:ext cx="3914775" cy="7134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:a16="http://schemas.microsoft.com/office/drawing/2014/main" id="{418030C2-FB48-A43E-7394-ABB810B35CF1}"/>
              </a:ext>
            </a:extLst>
          </p:cNvPr>
          <p:cNvSpPr txBox="1"/>
          <p:nvPr/>
        </p:nvSpPr>
        <p:spPr>
          <a:xfrm>
            <a:off x="923299" y="5568923"/>
            <a:ext cx="495727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(la suma de tres constantes da una sola constante)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EA99B5D6-91EF-4D14-336D-12B5C9304E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3299" y="4969718"/>
            <a:ext cx="1383912" cy="53039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84C690F9-BC03-5B16-FC7D-4ACBCBD945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35951" y="4969718"/>
            <a:ext cx="1225402" cy="524301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ED47E42-0554-5E97-C648-56DF599992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63535" y="5024586"/>
            <a:ext cx="1554615" cy="469433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408B641E-CDBE-C157-B6D1-9A83CE018A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3299" y="6021504"/>
            <a:ext cx="11752339" cy="59461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770FD7FA-E717-D801-15C8-6877952CA21A}"/>
                  </a:ext>
                </a:extLst>
              </p:cNvPr>
              <p:cNvSpPr txBox="1"/>
              <p:nvPr/>
            </p:nvSpPr>
            <p:spPr>
              <a:xfrm>
                <a:off x="5880578" y="773347"/>
                <a:ext cx="1232296" cy="40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endChr m:val="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770FD7FA-E717-D801-15C8-6877952CA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578" y="773347"/>
                <a:ext cx="1232296" cy="404983"/>
              </a:xfrm>
              <a:prstGeom prst="rect">
                <a:avLst/>
              </a:prstGeom>
              <a:blipFill>
                <a:blip r:embed="rId11"/>
                <a:stretch>
                  <a:fillRect l="-7921" t="-156061" r="-7426" b="-23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73AE4AEB-F2E3-4C40-E060-DA4C3B0A20D0}"/>
                  </a:ext>
                </a:extLst>
              </p:cNvPr>
              <p:cNvSpPr txBox="1"/>
              <p:nvPr/>
            </p:nvSpPr>
            <p:spPr>
              <a:xfrm>
                <a:off x="6708148" y="791172"/>
                <a:ext cx="230616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  <m:d>
                            <m:d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73AE4AEB-F2E3-4C40-E060-DA4C3B0A2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148" y="791172"/>
                <a:ext cx="2306160" cy="369332"/>
              </a:xfrm>
              <a:prstGeom prst="rect">
                <a:avLst/>
              </a:prstGeom>
              <a:blipFill>
                <a:blip r:embed="rId12"/>
                <a:stretch>
                  <a:fillRect t="-121667" b="-188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5745F892-0A44-6FD9-7FD0-C6DA780E54B4}"/>
                  </a:ext>
                </a:extLst>
              </p:cNvPr>
              <p:cNvSpPr txBox="1"/>
              <p:nvPr/>
            </p:nvSpPr>
            <p:spPr>
              <a:xfrm>
                <a:off x="8719845" y="773347"/>
                <a:ext cx="1203722" cy="40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endChr m:val=""/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5745F892-0A44-6FD9-7FD0-C6DA780E5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9845" y="773347"/>
                <a:ext cx="1203722" cy="404983"/>
              </a:xfrm>
              <a:prstGeom prst="rect">
                <a:avLst/>
              </a:prstGeom>
              <a:blipFill>
                <a:blip r:embed="rId13"/>
                <a:stretch>
                  <a:fillRect l="-18182" t="-156061" b="-23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AE95AE05-7164-A367-57AE-C78A0B16D0F1}"/>
                  </a:ext>
                </a:extLst>
              </p:cNvPr>
              <p:cNvSpPr txBox="1"/>
              <p:nvPr/>
            </p:nvSpPr>
            <p:spPr>
              <a:xfrm>
                <a:off x="9700477" y="808998"/>
                <a:ext cx="107513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AE95AE05-7164-A367-57AE-C78A0B16D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0477" y="808998"/>
                <a:ext cx="107513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D6640BB4-ADE2-DA56-11D8-8EB61253B305}"/>
                  </a:ext>
                </a:extLst>
              </p:cNvPr>
              <p:cNvSpPr txBox="1"/>
              <p:nvPr/>
            </p:nvSpPr>
            <p:spPr>
              <a:xfrm>
                <a:off x="10558463" y="808998"/>
                <a:ext cx="16475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D6640BB4-ADE2-DA56-11D8-8EB61253B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8463" y="808998"/>
                <a:ext cx="1647536" cy="369332"/>
              </a:xfrm>
              <a:prstGeom prst="rect">
                <a:avLst/>
              </a:prstGeom>
              <a:blipFill>
                <a:blip r:embed="rId15"/>
                <a:stretch>
                  <a:fillRect t="-121667" r="-28148" b="-188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10A87377-ACB3-A121-4E25-43FCC38344A6}"/>
                  </a:ext>
                </a:extLst>
              </p:cNvPr>
              <p:cNvSpPr txBox="1"/>
              <p:nvPr/>
            </p:nvSpPr>
            <p:spPr>
              <a:xfrm>
                <a:off x="6046498" y="1255359"/>
                <a:ext cx="410095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8−8+10+</m:t>
                          </m:r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−1−2−5+</m:t>
                          </m:r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10A87377-ACB3-A121-4E25-43FCC3834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498" y="1255359"/>
                <a:ext cx="4100954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581F4A46-94F8-CD88-16A7-A848DB975605}"/>
                  </a:ext>
                </a:extLst>
              </p:cNvPr>
              <p:cNvSpPr txBox="1"/>
              <p:nvPr/>
            </p:nvSpPr>
            <p:spPr>
              <a:xfrm>
                <a:off x="6095999" y="1764253"/>
                <a:ext cx="7475935" cy="7745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=10+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−(−8)−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(observe que la constante C siempre se eliminará)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581F4A46-94F8-CD88-16A7-A848DB975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1764253"/>
                <a:ext cx="7475935" cy="774507"/>
              </a:xfrm>
              <a:prstGeom prst="rect">
                <a:avLst/>
              </a:prstGeom>
              <a:blipFill>
                <a:blip r:embed="rId17"/>
                <a:stretch>
                  <a:fillRect b="-1181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E1DFA01E-6840-D361-CDB0-01A8EC31946E}"/>
                  </a:ext>
                </a:extLst>
              </p:cNvPr>
              <p:cNvSpPr txBox="1"/>
              <p:nvPr/>
            </p:nvSpPr>
            <p:spPr>
              <a:xfrm>
                <a:off x="5880578" y="2607567"/>
                <a:ext cx="1079810" cy="36933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E1DFA01E-6840-D361-CDB0-01A8EC319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578" y="2607567"/>
                <a:ext cx="107981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83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" grpId="0"/>
      <p:bldP spid="10" grpId="0"/>
      <p:bldP spid="12" grpId="0"/>
      <p:bldP spid="14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7A0F6C6B-DDD6-3476-DA00-64647EDAE667}"/>
                  </a:ext>
                </a:extLst>
              </p:cNvPr>
              <p:cNvSpPr txBox="1"/>
              <p:nvPr/>
            </p:nvSpPr>
            <p:spPr>
              <a:xfrm>
                <a:off x="214532" y="575289"/>
                <a:ext cx="3091376" cy="1269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Ejemplo 2. Calcular la integral: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SV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s-SV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SV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SV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SV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s-SV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SV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SV" sz="18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SV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sz="18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s-SV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7A0F6C6B-DDD6-3476-DA00-64647EDAE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32" y="575289"/>
                <a:ext cx="3091376" cy="1269065"/>
              </a:xfrm>
              <a:prstGeom prst="rect">
                <a:avLst/>
              </a:prstGeom>
              <a:blipFill>
                <a:blip r:embed="rId3"/>
                <a:stretch>
                  <a:fillRect l="-1578" t="-191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A965762-98C7-18CF-FCCE-F8C5F260F3C3}"/>
                  </a:ext>
                </a:extLst>
              </p:cNvPr>
              <p:cNvSpPr txBox="1"/>
              <p:nvPr/>
            </p:nvSpPr>
            <p:spPr>
              <a:xfrm>
                <a:off x="453683" y="2057973"/>
                <a:ext cx="2205111" cy="7233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s-SV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A965762-98C7-18CF-FCCE-F8C5F260F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83" y="2057973"/>
                <a:ext cx="2205111" cy="7233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35E4C734-E9FA-A9F7-5B2B-95F548B0B3C9}"/>
                  </a:ext>
                </a:extLst>
              </p:cNvPr>
              <p:cNvSpPr txBox="1"/>
              <p:nvPr/>
            </p:nvSpPr>
            <p:spPr>
              <a:xfrm>
                <a:off x="446649" y="2962707"/>
                <a:ext cx="2627141" cy="7134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s-SV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s-SV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35E4C734-E9FA-A9F7-5B2B-95F548B0B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49" y="2962707"/>
                <a:ext cx="2627141" cy="713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4ADB1250-3C5F-0936-A073-148948A76F42}"/>
                  </a:ext>
                </a:extLst>
              </p:cNvPr>
              <p:cNvSpPr txBox="1"/>
              <p:nvPr/>
            </p:nvSpPr>
            <p:spPr>
              <a:xfrm>
                <a:off x="453683" y="3867479"/>
                <a:ext cx="2627141" cy="7134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  <m:r>
                        <a:rPr lang="es-SV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nary>
                      <m:r>
                        <a:rPr lang="es-SV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4ADB1250-3C5F-0936-A073-148948A76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83" y="3867479"/>
                <a:ext cx="2627141" cy="7134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08C0CB3-6C87-B511-75B3-FFD9A008DD7D}"/>
                  </a:ext>
                </a:extLst>
              </p:cNvPr>
              <p:cNvSpPr txBox="1"/>
              <p:nvPr/>
            </p:nvSpPr>
            <p:spPr>
              <a:xfrm>
                <a:off x="425549" y="4580879"/>
                <a:ext cx="2373922" cy="720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2∗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sSubSup>
                        <m:sSubSup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d>
                        </m:e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08C0CB3-6C87-B511-75B3-FFD9A008D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49" y="4580879"/>
                <a:ext cx="2373922" cy="720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94EC57D2-1873-CADC-2D98-04384DAC248D}"/>
                  </a:ext>
                </a:extLst>
              </p:cNvPr>
              <p:cNvSpPr txBox="1"/>
              <p:nvPr/>
            </p:nvSpPr>
            <p:spPr>
              <a:xfrm>
                <a:off x="214532" y="5364918"/>
                <a:ext cx="2444261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bSup>
                        <m:sSubSup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d>
                        </m:e>
                        <m: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94EC57D2-1873-CADC-2D98-04384DAC2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32" y="5364918"/>
                <a:ext cx="2444261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FCCFB861-62C6-5FB1-19BD-DDC0A7F06D27}"/>
                  </a:ext>
                </a:extLst>
              </p:cNvPr>
              <p:cNvSpPr txBox="1"/>
              <p:nvPr/>
            </p:nvSpPr>
            <p:spPr>
              <a:xfrm>
                <a:off x="355208" y="6014604"/>
                <a:ext cx="2162907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2∗3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FCCFB861-62C6-5FB1-19BD-DDC0A7F06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08" y="6014604"/>
                <a:ext cx="2162907" cy="7146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2EEA5316-9CBE-2A25-DC9D-3E93B682B978}"/>
                  </a:ext>
                </a:extLst>
              </p:cNvPr>
              <p:cNvSpPr txBox="1"/>
              <p:nvPr/>
            </p:nvSpPr>
            <p:spPr>
              <a:xfrm>
                <a:off x="2110152" y="6014603"/>
                <a:ext cx="2162907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2∗2</m:t>
                                  </m:r>
                                </m:e>
                                <m:sup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2EEA5316-9CBE-2A25-DC9D-3E93B682B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152" y="6014603"/>
                <a:ext cx="2162907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BC86F8E-4AF1-E8B0-F1EE-82401522D843}"/>
                  </a:ext>
                </a:extLst>
              </p:cNvPr>
              <p:cNvSpPr txBox="1"/>
              <p:nvPr/>
            </p:nvSpPr>
            <p:spPr>
              <a:xfrm>
                <a:off x="4134140" y="6072220"/>
                <a:ext cx="840545" cy="566758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s-SV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s-SV" sz="20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20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𝟏𝟗</m:t>
                        </m:r>
                      </m:num>
                      <m:den>
                        <m:r>
                          <a:rPr lang="es-SV" sz="20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𝟕𝟐</m:t>
                        </m:r>
                      </m:den>
                    </m:f>
                  </m:oMath>
                </a14:m>
                <a:endParaRPr lang="es-SV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BC86F8E-4AF1-E8B0-F1EE-82401522D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140" y="6072220"/>
                <a:ext cx="840545" cy="566758"/>
              </a:xfrm>
              <a:prstGeom prst="rect">
                <a:avLst/>
              </a:prstGeom>
              <a:blipFill>
                <a:blip r:embed="rId11"/>
                <a:stretch>
                  <a:fillRect l="-7246" b="-752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40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  <p:bldP spid="16" grpId="0"/>
      <p:bldP spid="18" grpId="0"/>
      <p:bldP spid="2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476</Words>
  <Application>Microsoft Office PowerPoint</Application>
  <PresentationFormat>Panorámica</PresentationFormat>
  <Paragraphs>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2</cp:revision>
  <dcterms:created xsi:type="dcterms:W3CDTF">2023-09-14T15:08:26Z</dcterms:created>
  <dcterms:modified xsi:type="dcterms:W3CDTF">2023-09-14T18:34:56Z</dcterms:modified>
</cp:coreProperties>
</file>