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1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26" Type="http://schemas.openxmlformats.org/officeDocument/2006/relationships/image" Target="../media/image43.png"/><Relationship Id="rId3" Type="http://schemas.openxmlformats.org/officeDocument/2006/relationships/image" Target="../media/image20.png"/><Relationship Id="rId21" Type="http://schemas.openxmlformats.org/officeDocument/2006/relationships/image" Target="../media/image38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5" Type="http://schemas.openxmlformats.org/officeDocument/2006/relationships/image" Target="../media/image42.png"/><Relationship Id="rId2" Type="http://schemas.openxmlformats.org/officeDocument/2006/relationships/image" Target="../media/image1.png"/><Relationship Id="rId16" Type="http://schemas.openxmlformats.org/officeDocument/2006/relationships/image" Target="../media/image33.png"/><Relationship Id="rId20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24" Type="http://schemas.openxmlformats.org/officeDocument/2006/relationships/image" Target="../media/image41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23" Type="http://schemas.openxmlformats.org/officeDocument/2006/relationships/image" Target="../media/image40.png"/><Relationship Id="rId28" Type="http://schemas.openxmlformats.org/officeDocument/2006/relationships/image" Target="../media/image45.png"/><Relationship Id="rId10" Type="http://schemas.openxmlformats.org/officeDocument/2006/relationships/image" Target="../media/image27.png"/><Relationship Id="rId19" Type="http://schemas.openxmlformats.org/officeDocument/2006/relationships/image" Target="../media/image36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Relationship Id="rId22" Type="http://schemas.openxmlformats.org/officeDocument/2006/relationships/image" Target="../media/image39.png"/><Relationship Id="rId27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" y="0"/>
            <a:ext cx="12187719" cy="68580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953852AF-CAA9-A235-4403-F0FCCF0FA2F1}"/>
              </a:ext>
            </a:extLst>
          </p:cNvPr>
          <p:cNvSpPr txBox="1"/>
          <p:nvPr/>
        </p:nvSpPr>
        <p:spPr>
          <a:xfrm>
            <a:off x="228599" y="740630"/>
            <a:ext cx="11153633" cy="774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Contenido 3. Introducción al Cálculo Diferencial. Derivación e Integral Definida.</a:t>
            </a:r>
            <a:endParaRPr lang="es-SV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Derivación</a:t>
            </a:r>
            <a:endParaRPr lang="es-SV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53FAD7B-FD55-0E7A-20B4-255780146165}"/>
              </a:ext>
            </a:extLst>
          </p:cNvPr>
          <p:cNvSpPr txBox="1"/>
          <p:nvPr/>
        </p:nvSpPr>
        <p:spPr>
          <a:xfrm>
            <a:off x="228599" y="1515137"/>
            <a:ext cx="115767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Derivada geométricamente representa la pendiente de la recta tangente a una curva en un punto. Este es un tema que ya se maneja bastante bien, por lo que le dedicaremos poco tiempo.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A9DE0BCB-A9D2-33AD-AC62-3922AAB79F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481" y="2407423"/>
            <a:ext cx="6453970" cy="41776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484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93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1861FF81-7AE2-E1E4-0113-DE69FFA72365}"/>
                  </a:ext>
                </a:extLst>
              </p:cNvPr>
              <p:cNvSpPr txBox="1"/>
              <p:nvPr/>
            </p:nvSpPr>
            <p:spPr>
              <a:xfrm>
                <a:off x="283191" y="692831"/>
                <a:ext cx="11208224" cy="13068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 f(x) es una función cualquiera, su derivada se denota por f´(x),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SV" sz="18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SV" sz="18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𝑑𝑓</m:t>
                        </m:r>
                      </m:num>
                      <m:den>
                        <m:r>
                          <a:rPr lang="es-SV" sz="18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  <m:r>
                      <a:rPr lang="es-SV" sz="18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f>
                      <m:fPr>
                        <m:ctrlPr>
                          <a:rPr lang="es-SV" sz="18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SV" sz="18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SV" sz="1800" i="1">
                            <a:solidFill>
                              <a:schemeClr val="bg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  <m:r>
                      <a:rPr lang="es-SV" sz="18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s-SV" sz="1800" i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𝐷𝑥</m:t>
                    </m:r>
                  </m:oMath>
                </a14:m>
                <a:r>
                  <a:rPr lang="es-SV" sz="18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s-SV" sz="18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Teoremas: </a:t>
                </a:r>
                <a:endParaRPr lang="es-SV" sz="18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 C o K son constantes cualesquiera:</a:t>
                </a:r>
                <a:endParaRPr lang="es-SV" sz="18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1861FF81-7AE2-E1E4-0113-DE69FFA723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91" y="692831"/>
                <a:ext cx="11208224" cy="1306833"/>
              </a:xfrm>
              <a:prstGeom prst="rect">
                <a:avLst/>
              </a:prstGeom>
              <a:blipFill>
                <a:blip r:embed="rId3"/>
                <a:stretch>
                  <a:fillRect l="-435" b="-654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5410F8BC-DEBC-E4B3-C8A2-F15453363D23}"/>
                  </a:ext>
                </a:extLst>
              </p:cNvPr>
              <p:cNvSpPr txBox="1"/>
              <p:nvPr/>
            </p:nvSpPr>
            <p:spPr>
              <a:xfrm>
                <a:off x="283191" y="1999664"/>
                <a:ext cx="532774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1) </m:t>
                      </m:r>
                      <m:r>
                        <a:rPr lang="es-SV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𝑆𝑖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           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𝑒𝑛𝑡𝑜𝑛𝑐𝑒𝑠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´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5410F8BC-DEBC-E4B3-C8A2-F15453363D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91" y="1999664"/>
                <a:ext cx="5327745" cy="369332"/>
              </a:xfrm>
              <a:prstGeom prst="rect">
                <a:avLst/>
              </a:prstGeom>
              <a:blipFill>
                <a:blip r:embed="rId4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A7885829-0321-54A7-3B4F-13AB05CC79C4}"/>
                  </a:ext>
                </a:extLst>
              </p:cNvPr>
              <p:cNvSpPr txBox="1"/>
              <p:nvPr/>
            </p:nvSpPr>
            <p:spPr>
              <a:xfrm>
                <a:off x="283191" y="2368996"/>
                <a:ext cx="532774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SV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𝑆𝑖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        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𝑒𝑛𝑡𝑜𝑛𝑐𝑒𝑠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´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A7885829-0321-54A7-3B4F-13AB05CC7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91" y="2368996"/>
                <a:ext cx="5327745" cy="369332"/>
              </a:xfrm>
              <a:prstGeom prst="rect">
                <a:avLst/>
              </a:prstGeom>
              <a:blipFill>
                <a:blip r:embed="rId5"/>
                <a:stretch>
                  <a:fillRect b="-18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DBF0A7E4-4A71-9865-0601-B8F097393316}"/>
                  </a:ext>
                </a:extLst>
              </p:cNvPr>
              <p:cNvSpPr txBox="1"/>
              <p:nvPr/>
            </p:nvSpPr>
            <p:spPr>
              <a:xfrm>
                <a:off x="-138184" y="2738328"/>
                <a:ext cx="786452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3)</m:t>
                      </m:r>
                      <m:r>
                        <a:rPr lang="es-SV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𝑆𝑖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SV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𝑒𝑛𝑡𝑜𝑛𝑐𝑒𝑠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´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´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´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DBF0A7E4-4A71-9865-0601-B8F0973933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8184" y="2738328"/>
                <a:ext cx="7864521" cy="369332"/>
              </a:xfrm>
              <a:prstGeom prst="rect">
                <a:avLst/>
              </a:prstGeom>
              <a:blipFill>
                <a:blip r:embed="rId6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A47A8225-8E71-AAA4-63F2-8DA23B2E589E}"/>
                  </a:ext>
                </a:extLst>
              </p:cNvPr>
              <p:cNvSpPr txBox="1"/>
              <p:nvPr/>
            </p:nvSpPr>
            <p:spPr>
              <a:xfrm>
                <a:off x="689211" y="3147487"/>
                <a:ext cx="620973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SV" dirty="0">
                    <a:solidFill>
                      <a:schemeClr val="bg1"/>
                    </a:solidFill>
                  </a:rPr>
                  <a:t>4) </a:t>
                </a:r>
                <a14:m>
                  <m:oMath xmlns:m="http://schemas.openxmlformats.org/officeDocument/2006/math">
                    <m:r>
                      <a:rPr lang="es-SV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𝑆𝑖</m:t>
                    </m:r>
                    <m:r>
                      <a:rPr lang="es-SV" i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SV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SV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SV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SV" i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SV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𝑘𝑔</m:t>
                    </m:r>
                    <m:d>
                      <m:dPr>
                        <m:ctrlPr>
                          <a:rPr lang="es-SV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SV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SV" i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s-SV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𝑒𝑛𝑡𝑜𝑛𝑐𝑒𝑠</m:t>
                    </m:r>
                    <m:r>
                      <a:rPr lang="es-SV" i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SV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SV" i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´</m:t>
                    </m:r>
                    <m:d>
                      <m:dPr>
                        <m:ctrlPr>
                          <a:rPr lang="es-SV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SV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SV" i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SV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s-SV" i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´</m:t>
                    </m:r>
                    <m:d>
                      <m:dPr>
                        <m:ctrlPr>
                          <a:rPr lang="es-SV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SV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A47A8225-8E71-AAA4-63F2-8DA23B2E58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11" y="3147487"/>
                <a:ext cx="6209730" cy="369332"/>
              </a:xfrm>
              <a:prstGeom prst="rect">
                <a:avLst/>
              </a:prstGeom>
              <a:blipFill>
                <a:blip r:embed="rId7"/>
                <a:stretch>
                  <a:fillRect l="-785" t="-8197" b="-2459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11D99C11-E8EA-191F-76BD-01C36DF5503D}"/>
                  </a:ext>
                </a:extLst>
              </p:cNvPr>
              <p:cNvSpPr txBox="1"/>
              <p:nvPr/>
            </p:nvSpPr>
            <p:spPr>
              <a:xfrm>
                <a:off x="228599" y="3545890"/>
                <a:ext cx="804150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5) </m:t>
                      </m:r>
                      <m:r>
                        <a:rPr lang="es-SV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𝑆𝑖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         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𝑒𝑛𝑡𝑜𝑛𝑐𝑒𝑠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´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sSup>
                        <m:sSup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𝑠𝑖𝑒𝑚𝑝𝑟𝑒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𝑞𝑢𝑒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11D99C11-E8EA-191F-76BD-01C36DF550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99" y="3545890"/>
                <a:ext cx="8041508" cy="369332"/>
              </a:xfrm>
              <a:prstGeom prst="rect">
                <a:avLst/>
              </a:prstGeom>
              <a:blipFill>
                <a:blip r:embed="rId8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3810ECA9-0E5A-ADDB-3388-47BBDC3CA146}"/>
                  </a:ext>
                </a:extLst>
              </p:cNvPr>
              <p:cNvSpPr txBox="1"/>
              <p:nvPr/>
            </p:nvSpPr>
            <p:spPr>
              <a:xfrm>
                <a:off x="-157802" y="3776396"/>
                <a:ext cx="6209730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6) </m:t>
                      </m:r>
                      <m:r>
                        <a:rPr lang="es-SV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𝑆𝑖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      </m:t>
                          </m:r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𝑒𝑛𝑡𝑜𝑛𝑐𝑒𝑠</m:t>
                          </m:r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´</m:t>
                          </m:r>
                          <m:d>
                            <m:dPr>
                              <m:ctrlP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3810ECA9-0E5A-ADDB-3388-47BBDC3CA1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7802" y="3776396"/>
                <a:ext cx="6209730" cy="6127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D9785A5F-B34F-46FA-5F22-77F8F45E78D6}"/>
                  </a:ext>
                </a:extLst>
              </p:cNvPr>
              <p:cNvSpPr txBox="1"/>
              <p:nvPr/>
            </p:nvSpPr>
            <p:spPr>
              <a:xfrm>
                <a:off x="-322427" y="4342866"/>
                <a:ext cx="620973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7) </m:t>
                      </m:r>
                      <m:r>
                        <a:rPr lang="es-SV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𝑆𝑖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s-SV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𝑒𝑛𝑡𝑜𝑛𝑐𝑒𝑠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´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D9785A5F-B34F-46FA-5F22-77F8F45E78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22427" y="4342866"/>
                <a:ext cx="6209730" cy="369332"/>
              </a:xfrm>
              <a:prstGeom prst="rect">
                <a:avLst/>
              </a:prstGeom>
              <a:blipFill>
                <a:blip r:embed="rId10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uadroTexto 20">
            <a:extLst>
              <a:ext uri="{FF2B5EF4-FFF2-40B4-BE49-F238E27FC236}">
                <a16:creationId xmlns:a16="http://schemas.microsoft.com/office/drawing/2014/main" id="{C0515A91-FFF6-7C5A-39C1-F72D0575FEE2}"/>
              </a:ext>
            </a:extLst>
          </p:cNvPr>
          <p:cNvSpPr txBox="1"/>
          <p:nvPr/>
        </p:nvSpPr>
        <p:spPr>
          <a:xfrm>
            <a:off x="423081" y="4898701"/>
            <a:ext cx="630526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Ejemplos: Derivar:</a:t>
            </a:r>
            <a:endParaRPr lang="es-SV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AF6FD36E-0489-7530-5D72-E7452F421288}"/>
                  </a:ext>
                </a:extLst>
              </p:cNvPr>
              <p:cNvSpPr txBox="1"/>
              <p:nvPr/>
            </p:nvSpPr>
            <p:spPr>
              <a:xfrm>
                <a:off x="423081" y="5226484"/>
                <a:ext cx="4285396" cy="3724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AF6FD36E-0489-7530-5D72-E7452F4212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81" y="5226484"/>
                <a:ext cx="4285396" cy="372410"/>
              </a:xfrm>
              <a:prstGeom prst="rect">
                <a:avLst/>
              </a:prstGeom>
              <a:blipFill>
                <a:blip r:embed="rId11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7D68D185-4908-DE02-52E1-83C93DD7980C}"/>
                  </a:ext>
                </a:extLst>
              </p:cNvPr>
              <p:cNvSpPr txBox="1"/>
              <p:nvPr/>
            </p:nvSpPr>
            <p:spPr>
              <a:xfrm>
                <a:off x="858251" y="5651607"/>
                <a:ext cx="1385244" cy="3724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´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7D68D185-4908-DE02-52E1-83C93DD79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251" y="5651607"/>
                <a:ext cx="1385244" cy="372410"/>
              </a:xfrm>
              <a:prstGeom prst="rect">
                <a:avLst/>
              </a:prstGeom>
              <a:blipFill>
                <a:blip r:embed="rId12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871B5BAA-D59F-7AE0-5B9A-508DDC9E4BF3}"/>
                  </a:ext>
                </a:extLst>
              </p:cNvPr>
              <p:cNvSpPr txBox="1"/>
              <p:nvPr/>
            </p:nvSpPr>
            <p:spPr>
              <a:xfrm>
                <a:off x="858251" y="6165169"/>
                <a:ext cx="3034351" cy="37555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s-SV" b="1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´</m:t>
                      </m:r>
                      <m:d>
                        <m:dPr>
                          <m:ctrlPr>
                            <a:rPr lang="es-SV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s-SV" b="1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b="1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sSup>
                        <m:sSupPr>
                          <m:ctrlPr>
                            <a:rPr lang="es-SV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SV" b="1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s-SV" b="1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SV" b="1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sSup>
                        <m:sSupPr>
                          <m:ctrlPr>
                            <a:rPr lang="es-SV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s-SV" b="1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SV" b="1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SV" b="1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s-SV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871B5BAA-D59F-7AE0-5B9A-508DDC9E4B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251" y="6165169"/>
                <a:ext cx="3034351" cy="375552"/>
              </a:xfrm>
              <a:prstGeom prst="rect">
                <a:avLst/>
              </a:prstGeom>
              <a:blipFill>
                <a:blip r:embed="rId13"/>
                <a:stretch>
                  <a:fillRect b="-16129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Imagen 34">
            <a:extLst>
              <a:ext uri="{FF2B5EF4-FFF2-40B4-BE49-F238E27FC236}">
                <a16:creationId xmlns:a16="http://schemas.microsoft.com/office/drawing/2014/main" id="{3FA2C1A8-113D-0B3F-AF8D-703E0CA3DBA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909688" y="5695677"/>
            <a:ext cx="518205" cy="292633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60192AA8-9076-7BFF-7A69-A49451719EE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427893" y="5656813"/>
            <a:ext cx="566977" cy="292633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6172591D-C447-84E7-EB1A-E0B1583EB46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911238" y="5674397"/>
            <a:ext cx="640135" cy="280440"/>
          </a:xfrm>
          <a:prstGeom prst="rect">
            <a:avLst/>
          </a:prstGeom>
        </p:spPr>
      </p:pic>
      <p:pic>
        <p:nvPicPr>
          <p:cNvPr id="43" name="Imagen 42">
            <a:extLst>
              <a:ext uri="{FF2B5EF4-FFF2-40B4-BE49-F238E27FC236}">
                <a16:creationId xmlns:a16="http://schemas.microsoft.com/office/drawing/2014/main" id="{25FF64EB-1E30-CCAD-F489-81754CB6037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548379" y="5632484"/>
            <a:ext cx="566977" cy="286537"/>
          </a:xfrm>
          <a:prstGeom prst="rect">
            <a:avLst/>
          </a:prstGeom>
        </p:spPr>
      </p:pic>
      <p:pic>
        <p:nvPicPr>
          <p:cNvPr id="45" name="Imagen 44">
            <a:extLst>
              <a:ext uri="{FF2B5EF4-FFF2-40B4-BE49-F238E27FC236}">
                <a16:creationId xmlns:a16="http://schemas.microsoft.com/office/drawing/2014/main" id="{3AE26BE6-7B71-B9E4-D261-AD19818EDEA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031762" y="5651607"/>
            <a:ext cx="676715" cy="280440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05B2D50F-E792-EA58-BD45-187B8D9AAA8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739033" y="5651607"/>
            <a:ext cx="414564" cy="2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4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591494C-BFA2-922E-A1CE-9EACFB9A7086}"/>
                  </a:ext>
                </a:extLst>
              </p:cNvPr>
              <p:cNvSpPr txBox="1"/>
              <p:nvPr/>
            </p:nvSpPr>
            <p:spPr>
              <a:xfrm>
                <a:off x="313897" y="859387"/>
                <a:ext cx="251459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s-SV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+12</m:t>
                      </m:r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591494C-BFA2-922E-A1CE-9EACFB9A7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897" y="859387"/>
                <a:ext cx="2514599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agen 9">
            <a:extLst>
              <a:ext uri="{FF2B5EF4-FFF2-40B4-BE49-F238E27FC236}">
                <a16:creationId xmlns:a16="http://schemas.microsoft.com/office/drawing/2014/main" id="{9D84DC8E-C3C4-906F-82EB-C1259FD368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897" y="1342969"/>
            <a:ext cx="871804" cy="377985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FDE4EBCF-427B-EF82-E7C5-B1B4C8B3EA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1109" y="1370685"/>
            <a:ext cx="512108" cy="28044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1AAEC74-EF49-6B78-8968-2BE96D319F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15921" y="1341652"/>
            <a:ext cx="548688" cy="29873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FA425C8-1FED-1F68-EF77-0D500F707C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83541" y="1365314"/>
            <a:ext cx="676715" cy="280440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6F4F7EAB-325A-8F19-301E-89A9691A86B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44890" y="1351666"/>
            <a:ext cx="451143" cy="2804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698433C0-32AE-6D66-E498-D198262A0986}"/>
                  </a:ext>
                </a:extLst>
              </p:cNvPr>
              <p:cNvSpPr txBox="1"/>
              <p:nvPr/>
            </p:nvSpPr>
            <p:spPr>
              <a:xfrm>
                <a:off x="180884" y="1718774"/>
                <a:ext cx="1900450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s-SV" b="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´</m:t>
                      </m:r>
                      <m:d>
                        <m:dPr>
                          <m:ctrlPr>
                            <a:rPr lang="es-SV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s-SV" b="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s-SV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s-SV" b="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698433C0-32AE-6D66-E498-D198262A0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884" y="1718774"/>
                <a:ext cx="1900450" cy="369332"/>
              </a:xfrm>
              <a:prstGeom prst="rect">
                <a:avLst/>
              </a:prstGeom>
              <a:blipFill>
                <a:blip r:embed="rId9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26F6044F-7B82-249C-1C75-71321B0CF3FC}"/>
                  </a:ext>
                </a:extLst>
              </p:cNvPr>
              <p:cNvSpPr txBox="1"/>
              <p:nvPr/>
            </p:nvSpPr>
            <p:spPr>
              <a:xfrm>
                <a:off x="132383" y="2751588"/>
                <a:ext cx="2106636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SV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sSup>
                            <m:sSupPr>
                              <m:ctrlP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SV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26F6044F-7B82-249C-1C75-71321B0CF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83" y="2751588"/>
                <a:ext cx="2106636" cy="6183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B345E814-6BFA-440F-DFAB-1E9E1EA07D9C}"/>
                  </a:ext>
                </a:extLst>
              </p:cNvPr>
              <p:cNvSpPr txBox="1"/>
              <p:nvPr/>
            </p:nvSpPr>
            <p:spPr>
              <a:xfrm>
                <a:off x="180884" y="3462824"/>
                <a:ext cx="238958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B345E814-6BFA-440F-DFAB-1E9E1EA07D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884" y="3462824"/>
                <a:ext cx="2389583" cy="369332"/>
              </a:xfrm>
              <a:prstGeom prst="rect">
                <a:avLst/>
              </a:prstGeom>
              <a:blipFill>
                <a:blip r:embed="rId11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Imagen 29">
            <a:extLst>
              <a:ext uri="{FF2B5EF4-FFF2-40B4-BE49-F238E27FC236}">
                <a16:creationId xmlns:a16="http://schemas.microsoft.com/office/drawing/2014/main" id="{871D988E-35D3-7584-8E4F-4EFA76E55B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305" y="3980307"/>
            <a:ext cx="871804" cy="377985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74769E12-584D-553B-E44D-F013912B378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31109" y="3980307"/>
            <a:ext cx="688908" cy="292633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6604E97D-405F-A3BE-EDCC-62AA819A5BF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765568" y="3962063"/>
            <a:ext cx="670618" cy="298730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1F7132C4-85A0-F5CA-11C0-A7CD2F06D42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363185" y="4010998"/>
            <a:ext cx="414564" cy="280440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53A227F9-926C-3079-0A9B-484112F4AEE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738793" y="3997350"/>
            <a:ext cx="457240" cy="280440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56BA3649-C6DB-F4EC-F2B5-B56B4FD0823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196033" y="3980307"/>
            <a:ext cx="670618" cy="298730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8E652E71-26A9-3214-3E68-7D1676E424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305" y="4468333"/>
            <a:ext cx="871804" cy="377985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5217BF49-75DA-1C8E-4737-5472C9FDD39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150535" y="4455738"/>
            <a:ext cx="841321" cy="310923"/>
          </a:xfrm>
          <a:prstGeom prst="rect">
            <a:avLst/>
          </a:prstGeom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03290B0E-FA36-B846-A99E-EA396CB972E3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899849" y="4494446"/>
            <a:ext cx="877900" cy="3048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5F130E8A-6AAC-FF87-2D4C-4D36C8CB7109}"/>
                  </a:ext>
                </a:extLst>
              </p:cNvPr>
              <p:cNvSpPr txBox="1"/>
              <p:nvPr/>
            </p:nvSpPr>
            <p:spPr>
              <a:xfrm>
                <a:off x="232163" y="4868558"/>
                <a:ext cx="2106636" cy="618311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s-SV" b="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´</m:t>
                      </m:r>
                      <m:d>
                        <m:dPr>
                          <m:ctrlPr>
                            <a:rPr lang="es-SV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s-SV" b="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SV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b="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sSup>
                            <m:sSupPr>
                              <m:ctrlPr>
                                <a:rPr lang="es-SV" b="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s-SV" b="0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es-SV" b="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SV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b="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sSup>
                            <m:sSupPr>
                              <m:ctrlPr>
                                <a:rPr lang="es-SV" b="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s-SV" b="0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5F130E8A-6AAC-FF87-2D4C-4D36C8CB71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63" y="4868558"/>
                <a:ext cx="2106636" cy="61831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CuadroTexto 53">
                <a:extLst>
                  <a:ext uri="{FF2B5EF4-FFF2-40B4-BE49-F238E27FC236}">
                    <a16:creationId xmlns:a16="http://schemas.microsoft.com/office/drawing/2014/main" id="{011BA508-A821-458C-0314-8B380B6E0A35}"/>
                  </a:ext>
                </a:extLst>
              </p:cNvPr>
              <p:cNvSpPr txBox="1"/>
              <p:nvPr/>
            </p:nvSpPr>
            <p:spPr>
              <a:xfrm>
                <a:off x="5829299" y="693526"/>
                <a:ext cx="2389584" cy="6481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SV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+7</m:t>
                          </m:r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sSup>
                            <m:sSupPr>
                              <m:ctrlP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SV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CuadroTexto 53">
                <a:extLst>
                  <a:ext uri="{FF2B5EF4-FFF2-40B4-BE49-F238E27FC236}">
                    <a16:creationId xmlns:a16="http://schemas.microsoft.com/office/drawing/2014/main" id="{011BA508-A821-458C-0314-8B380B6E0A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299" y="693526"/>
                <a:ext cx="2389584" cy="64812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8" name="Imagen 57">
            <a:extLst>
              <a:ext uri="{FF2B5EF4-FFF2-40B4-BE49-F238E27FC236}">
                <a16:creationId xmlns:a16="http://schemas.microsoft.com/office/drawing/2014/main" id="{BEAA2DBE-B116-B3BE-23DF-7A5E488CB25F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293859" y="1483496"/>
            <a:ext cx="1060796" cy="530398"/>
          </a:xfrm>
          <a:prstGeom prst="rect">
            <a:avLst/>
          </a:prstGeom>
        </p:spPr>
      </p:pic>
      <p:pic>
        <p:nvPicPr>
          <p:cNvPr id="60" name="Imagen 59">
            <a:extLst>
              <a:ext uri="{FF2B5EF4-FFF2-40B4-BE49-F238E27FC236}">
                <a16:creationId xmlns:a16="http://schemas.microsoft.com/office/drawing/2014/main" id="{1AE441AE-6CC4-3FCE-EB8D-6BC04FAB97CE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482616" y="1507334"/>
            <a:ext cx="420660" cy="4938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2" name="CuadroTexto 61">
                <a:extLst>
                  <a:ext uri="{FF2B5EF4-FFF2-40B4-BE49-F238E27FC236}">
                    <a16:creationId xmlns:a16="http://schemas.microsoft.com/office/drawing/2014/main" id="{E8AEC200-C178-970D-C26E-0A1049E9433A}"/>
                  </a:ext>
                </a:extLst>
              </p:cNvPr>
              <p:cNvSpPr txBox="1"/>
              <p:nvPr/>
            </p:nvSpPr>
            <p:spPr>
              <a:xfrm>
                <a:off x="5970772" y="2013894"/>
                <a:ext cx="2106637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sSup>
                            <m:sSupPr>
                              <m:ctrlP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SV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sSup>
                            <m:sSupPr>
                              <m:ctrlP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SV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2" name="CuadroTexto 61">
                <a:extLst>
                  <a:ext uri="{FF2B5EF4-FFF2-40B4-BE49-F238E27FC236}">
                    <a16:creationId xmlns:a16="http://schemas.microsoft.com/office/drawing/2014/main" id="{E8AEC200-C178-970D-C26E-0A1049E94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0772" y="2013894"/>
                <a:ext cx="2106637" cy="6127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uadroTexto 65">
                <a:extLst>
                  <a:ext uri="{FF2B5EF4-FFF2-40B4-BE49-F238E27FC236}">
                    <a16:creationId xmlns:a16="http://schemas.microsoft.com/office/drawing/2014/main" id="{8CD83934-74B3-D53B-EC35-E0EFD092EEA7}"/>
                  </a:ext>
                </a:extLst>
              </p:cNvPr>
              <p:cNvSpPr txBox="1"/>
              <p:nvPr/>
            </p:nvSpPr>
            <p:spPr>
              <a:xfrm>
                <a:off x="6224710" y="2759803"/>
                <a:ext cx="210663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  <m:sSup>
                        <m:sSup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+7</m:t>
                      </m:r>
                      <m:sSup>
                        <m:sSup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6" name="CuadroTexto 65">
                <a:extLst>
                  <a:ext uri="{FF2B5EF4-FFF2-40B4-BE49-F238E27FC236}">
                    <a16:creationId xmlns:a16="http://schemas.microsoft.com/office/drawing/2014/main" id="{8CD83934-74B3-D53B-EC35-E0EFD092EE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4710" y="2759803"/>
                <a:ext cx="2106638" cy="369332"/>
              </a:xfrm>
              <a:prstGeom prst="rect">
                <a:avLst/>
              </a:prstGeom>
              <a:blipFill>
                <a:blip r:embed="rId24"/>
                <a:stretch>
                  <a:fillRect l="-289" b="-1666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0" name="Imagen 69">
            <a:extLst>
              <a:ext uri="{FF2B5EF4-FFF2-40B4-BE49-F238E27FC236}">
                <a16:creationId xmlns:a16="http://schemas.microsoft.com/office/drawing/2014/main" id="{51F8DABE-764E-B7DF-473D-49A99AA69D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2491" y="3311349"/>
            <a:ext cx="871804" cy="377985"/>
          </a:xfrm>
          <a:prstGeom prst="rect">
            <a:avLst/>
          </a:prstGeom>
        </p:spPr>
      </p:pic>
      <p:pic>
        <p:nvPicPr>
          <p:cNvPr id="72" name="Imagen 71">
            <a:extLst>
              <a:ext uri="{FF2B5EF4-FFF2-40B4-BE49-F238E27FC236}">
                <a16:creationId xmlns:a16="http://schemas.microsoft.com/office/drawing/2014/main" id="{8ACA076D-FAA4-51F0-887F-E7E889E7F891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966939" y="3293401"/>
            <a:ext cx="1292464" cy="304826"/>
          </a:xfrm>
          <a:prstGeom prst="rect">
            <a:avLst/>
          </a:prstGeom>
        </p:spPr>
      </p:pic>
      <p:pic>
        <p:nvPicPr>
          <p:cNvPr id="74" name="Imagen 73">
            <a:extLst>
              <a:ext uri="{FF2B5EF4-FFF2-40B4-BE49-F238E27FC236}">
                <a16:creationId xmlns:a16="http://schemas.microsoft.com/office/drawing/2014/main" id="{0444A79A-2559-C48A-6B52-C50D79A5509B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202251" y="3319788"/>
            <a:ext cx="1457070" cy="3048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6" name="CuadroTexto 75">
                <a:extLst>
                  <a:ext uri="{FF2B5EF4-FFF2-40B4-BE49-F238E27FC236}">
                    <a16:creationId xmlns:a16="http://schemas.microsoft.com/office/drawing/2014/main" id="{4F17E387-F51A-88D0-5C8B-F9F77F0C2A1C}"/>
                  </a:ext>
                </a:extLst>
              </p:cNvPr>
              <p:cNvSpPr txBox="1"/>
              <p:nvPr/>
            </p:nvSpPr>
            <p:spPr>
              <a:xfrm>
                <a:off x="6130662" y="3778808"/>
                <a:ext cx="2703908" cy="3724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=−16</m:t>
                      </m:r>
                      <m:sSup>
                        <m:sSup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s-SV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−28</m:t>
                      </m:r>
                      <m:sSup>
                        <m:sSupPr>
                          <m:ctrlP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6" name="CuadroTexto 75">
                <a:extLst>
                  <a:ext uri="{FF2B5EF4-FFF2-40B4-BE49-F238E27FC236}">
                    <a16:creationId xmlns:a16="http://schemas.microsoft.com/office/drawing/2014/main" id="{4F17E387-F51A-88D0-5C8B-F9F77F0C2A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0662" y="3778808"/>
                <a:ext cx="2703908" cy="372410"/>
              </a:xfrm>
              <a:prstGeom prst="rect">
                <a:avLst/>
              </a:prstGeom>
              <a:blipFill>
                <a:blip r:embed="rId2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CuadroTexto 77">
                <a:extLst>
                  <a:ext uri="{FF2B5EF4-FFF2-40B4-BE49-F238E27FC236}">
                    <a16:creationId xmlns:a16="http://schemas.microsoft.com/office/drawing/2014/main" id="{461FF0D0-5F7B-3451-EBC7-E874F88D059D}"/>
                  </a:ext>
                </a:extLst>
              </p:cNvPr>
              <p:cNvSpPr txBox="1"/>
              <p:nvPr/>
            </p:nvSpPr>
            <p:spPr>
              <a:xfrm>
                <a:off x="6054172" y="4243068"/>
                <a:ext cx="2176138" cy="6127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s-SV" b="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´</m:t>
                      </m:r>
                      <m:d>
                        <m:dPr>
                          <m:ctrlPr>
                            <a:rPr lang="es-SV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s-SV" b="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SV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b="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sSup>
                            <m:sSupPr>
                              <m:ctrlPr>
                                <a:rPr lang="es-SV" b="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s-SV" b="0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s-SV" b="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SV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b="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28</m:t>
                          </m:r>
                        </m:num>
                        <m:den>
                          <m:sSup>
                            <m:sSupPr>
                              <m:ctrlPr>
                                <a:rPr lang="es-SV" b="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s-SV" b="0" i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SV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8" name="CuadroTexto 77">
                <a:extLst>
                  <a:ext uri="{FF2B5EF4-FFF2-40B4-BE49-F238E27FC236}">
                    <a16:creationId xmlns:a16="http://schemas.microsoft.com/office/drawing/2014/main" id="{461FF0D0-5F7B-3451-EBC7-E874F88D05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172" y="4243068"/>
                <a:ext cx="2176138" cy="6127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419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 animBg="1"/>
      <p:bldP spid="22" grpId="0"/>
      <p:bldP spid="26" grpId="0"/>
      <p:bldP spid="52" grpId="0" animBg="1"/>
      <p:bldP spid="54" grpId="0"/>
      <p:bldP spid="62" grpId="0"/>
      <p:bldP spid="66" grpId="0"/>
      <p:bldP spid="76" grpId="0"/>
      <p:bldP spid="78" grpId="0" animBg="1"/>
    </p:bldLst>
  </p:timing>
</p:sld>
</file>

<file path=ppt/theme/theme1.xml><?xml version="1.0" encoding="utf-8"?>
<a:theme xmlns:a="http://schemas.openxmlformats.org/drawingml/2006/main" name="Sect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203</TotalTime>
  <Words>300</Words>
  <Application>Microsoft Office PowerPoint</Application>
  <PresentationFormat>Panorámica</PresentationFormat>
  <Paragraphs>27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Calibri</vt:lpstr>
      <vt:lpstr>Cambria Math</vt:lpstr>
      <vt:lpstr>Century Gothic</vt:lpstr>
      <vt:lpstr>Wingdings 3</vt:lpstr>
      <vt:lpstr>Sector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5019</dc:creator>
  <cp:lastModifiedBy>RUBEN ALFREDO MENDOZA JUAREZ</cp:lastModifiedBy>
  <cp:revision>7</cp:revision>
  <dcterms:created xsi:type="dcterms:W3CDTF">2020-06-16T14:42:30Z</dcterms:created>
  <dcterms:modified xsi:type="dcterms:W3CDTF">2023-09-14T15:09:11Z</dcterms:modified>
</cp:coreProperties>
</file>