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0" r:id="rId3"/>
    <p:sldId id="261" r:id="rId4"/>
  </p:sldIdLst>
  <p:sldSz cx="12192000" cy="6858000"/>
  <p:notesSz cx="6858000" cy="9144000"/>
  <p:defaultTextStyle>
    <a:defPPr>
      <a:defRPr lang="es-S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73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D81B75D-3BAD-FE30-1669-8A65EAF7309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D50E2C8-F845-5C6F-6394-77E9F6CE1B6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SV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5E6AA85-09F8-7ED5-9DE6-EC2D5FF982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E6C00-A636-42A8-8F32-0F07F48DA7ED}" type="datetimeFigureOut">
              <a:rPr lang="es-SV" smtClean="0"/>
              <a:t>26/10/2023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D56AA27-D1F2-37C2-5B48-EE16D1A4C4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89553B3-3229-2E66-D5C2-6A29681237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A1ED5C-8B90-432D-A892-9E3CA31A5E02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2790469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DE35320-09A0-374B-F863-F368CE7EF3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EC071B19-DCDB-2261-4115-93D391911A0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6D1DAE1-100B-329D-CA3D-C6CF3DDE27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E6C00-A636-42A8-8F32-0F07F48DA7ED}" type="datetimeFigureOut">
              <a:rPr lang="es-SV" smtClean="0"/>
              <a:t>26/10/2023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C241163-A1D9-3810-D2BE-B9770762A7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68857BB-63DF-4BBE-71FB-8AA1B73014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A1ED5C-8B90-432D-A892-9E3CA31A5E02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9139894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C78D1C34-CE14-2052-09CA-2A11BA11A1D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E7543A45-C75B-02E1-E709-C1FB35A1974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9D0FFD7-115D-2544-298A-BCF063E273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E6C00-A636-42A8-8F32-0F07F48DA7ED}" type="datetimeFigureOut">
              <a:rPr lang="es-SV" smtClean="0"/>
              <a:t>26/10/2023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97F92BC-BA7F-7E69-2C50-D0DAB1131F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DD69857-9408-B597-9F61-E5B05D7CEA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A1ED5C-8B90-432D-A892-9E3CA31A5E02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40383458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58FAF50-BF12-2603-FA61-EF1D07F6A3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35F1C74-13A2-1104-9A23-1ADD79F33B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48F536F-4E17-2FF7-60C5-8268E2F5CE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E6C00-A636-42A8-8F32-0F07F48DA7ED}" type="datetimeFigureOut">
              <a:rPr lang="es-SV" smtClean="0"/>
              <a:t>26/10/2023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75EA135-7243-E705-EA30-4967FC00E3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C65F861-44E9-0969-1C62-572F5A8F66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A1ED5C-8B90-432D-A892-9E3CA31A5E02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0706465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7EFEFA2-EA71-D536-4F43-2BE9F35CC0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C68E69A-9C56-E25A-EBC5-4B40B631AC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E0CD596-4100-1320-61D6-8C8ABED213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E6C00-A636-42A8-8F32-0F07F48DA7ED}" type="datetimeFigureOut">
              <a:rPr lang="es-SV" smtClean="0"/>
              <a:t>26/10/2023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0D9C4B3-6772-6F30-AE9F-7C41B625A2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CBD4B02-C12C-0BBE-4EF1-5615734A2B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A1ED5C-8B90-432D-A892-9E3CA31A5E02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422140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BB114ED-0FBD-1DC4-D102-2BEBD82BC4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AFA8DC0-BA4F-E56F-C277-4836AFE1EBC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2EACAD1C-307F-BE90-692A-60244ECD67F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C4D0F985-09EB-76B9-7D05-2B34F2C8E8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E6C00-A636-42A8-8F32-0F07F48DA7ED}" type="datetimeFigureOut">
              <a:rPr lang="es-SV" smtClean="0"/>
              <a:t>26/10/2023</a:t>
            </a:fld>
            <a:endParaRPr lang="es-SV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E72B3AE-3D07-2AE2-59C1-F27EA5B7EA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2283897-1D3A-0A7E-FDD3-ED79B29C75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A1ED5C-8B90-432D-A892-9E3CA31A5E02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7858696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18FFBB8-1396-FF1B-40C6-1BD38052A1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3C32F770-E211-DBBF-AB64-EA1C01E3EA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8E858D13-A0AD-3037-55C5-91E74BDEE15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5A3B4D09-A435-6306-C344-728FE196433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C2FDF521-4A6E-0689-0F9A-68AFDD9C5B2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24AB5A99-664A-A5A3-C065-F871E34315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E6C00-A636-42A8-8F32-0F07F48DA7ED}" type="datetimeFigureOut">
              <a:rPr lang="es-SV" smtClean="0"/>
              <a:t>26/10/2023</a:t>
            </a:fld>
            <a:endParaRPr lang="es-SV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C7395EEE-362F-7391-1200-AEDBF84674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E63F3B6-03BE-978C-23D0-40AB1AB84E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A1ED5C-8B90-432D-A892-9E3CA31A5E02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7023768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D0FF497-683A-8C43-F267-693C0FD210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87A3A7CA-B14C-3207-67D0-5EAD7389F5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E6C00-A636-42A8-8F32-0F07F48DA7ED}" type="datetimeFigureOut">
              <a:rPr lang="es-SV" smtClean="0"/>
              <a:t>26/10/2023</a:t>
            </a:fld>
            <a:endParaRPr lang="es-SV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F601B7A3-B072-7840-5ECA-74197F7F2A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B69C9B1C-01D6-FFA0-8074-E0B526CB52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A1ED5C-8B90-432D-A892-9E3CA31A5E02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4894980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57F77719-9FD6-25C5-8EA5-AA2DB26D95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E6C00-A636-42A8-8F32-0F07F48DA7ED}" type="datetimeFigureOut">
              <a:rPr lang="es-SV" smtClean="0"/>
              <a:t>26/10/2023</a:t>
            </a:fld>
            <a:endParaRPr lang="es-SV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61C1010B-C49B-0C4E-0CB1-2B6D4FB3B5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504C39F2-74CC-2EEB-2041-2F1BA8D39F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A1ED5C-8B90-432D-A892-9E3CA31A5E02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9749492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9E31AF8-2853-AFB3-B2A1-C7340E57E0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A02DEAF-07A0-FBE1-BA4D-DE31D5A51E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697FC58C-AEBD-7252-6BEB-FAD8D43270F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71D9F750-CBCE-1875-4F8E-7DCA3B68A0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E6C00-A636-42A8-8F32-0F07F48DA7ED}" type="datetimeFigureOut">
              <a:rPr lang="es-SV" smtClean="0"/>
              <a:t>26/10/2023</a:t>
            </a:fld>
            <a:endParaRPr lang="es-SV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5F92167-C5C4-F0CB-C180-5D87987CA4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773B726C-B530-1A6B-B87A-023F49D5F8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A1ED5C-8B90-432D-A892-9E3CA31A5E02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7119412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EF5EBA6-941D-8B11-F43E-202D3CF758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49A6461B-7AB8-BC16-2F5E-5CE4E39B191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SV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290276A-046A-F4E8-B214-8C9CD8EB03E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0CB20B9-2EC6-4E75-E42E-57727B74E3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E6C00-A636-42A8-8F32-0F07F48DA7ED}" type="datetimeFigureOut">
              <a:rPr lang="es-SV" smtClean="0"/>
              <a:t>26/10/2023</a:t>
            </a:fld>
            <a:endParaRPr lang="es-SV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C83D73EA-2876-432B-914F-2FDEEFEDCD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62F6A07-F70E-B4B3-BFF5-D0189AC3E4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A1ED5C-8B90-432D-A892-9E3CA31A5E02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7451308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31A7CB5E-12AC-8734-978B-3526B9E568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FFBECAD-FDBF-6EC9-689F-EF64D19E90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30D5F34-5C00-ED1B-40BD-E01987ED031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3E6C00-A636-42A8-8F32-0F07F48DA7ED}" type="datetimeFigureOut">
              <a:rPr lang="es-SV" smtClean="0"/>
              <a:t>26/10/2023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E5349FE-9229-4E30-233A-425952FBE28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7ACFED3-DA09-F143-1F7B-B0315EF81E6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A1ED5C-8B90-432D-A892-9E3CA31A5E02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6932643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S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>
            <a:extLst>
              <a:ext uri="{FF2B5EF4-FFF2-40B4-BE49-F238E27FC236}">
                <a16:creationId xmlns:a16="http://schemas.microsoft.com/office/drawing/2014/main" id="{99B6CE2E-E9FF-EBE2-F0D1-052ED4C530F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0" y="0"/>
            <a:ext cx="12187719" cy="6858000"/>
          </a:xfrm>
          <a:prstGeom prst="rect">
            <a:avLst/>
          </a:prstGeom>
        </p:spPr>
      </p:pic>
      <p:sp>
        <p:nvSpPr>
          <p:cNvPr id="3" name="CuadroTexto 2">
            <a:extLst>
              <a:ext uri="{FF2B5EF4-FFF2-40B4-BE49-F238E27FC236}">
                <a16:creationId xmlns:a16="http://schemas.microsoft.com/office/drawing/2014/main" id="{D9AB74D5-AF11-9E7C-C5CE-059C45CB906D}"/>
              </a:ext>
            </a:extLst>
          </p:cNvPr>
          <p:cNvSpPr txBox="1"/>
          <p:nvPr/>
        </p:nvSpPr>
        <p:spPr>
          <a:xfrm>
            <a:off x="136479" y="698819"/>
            <a:ext cx="7219664" cy="375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>
              <a:lnSpc>
                <a:spcPct val="107000"/>
              </a:lnSpc>
              <a:spcAft>
                <a:spcPts val="800"/>
              </a:spcAft>
            </a:pPr>
            <a:r>
              <a:rPr lang="es-SV" b="1" dirty="0"/>
              <a:t>Conceptos de movimiento. Desplazamiento, velocidad y aceleración.</a:t>
            </a:r>
            <a:endParaRPr lang="es-SV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DCB71971-8056-0BDA-1CBE-5B5395E2499D}"/>
              </a:ext>
            </a:extLst>
          </p:cNvPr>
          <p:cNvSpPr txBox="1"/>
          <p:nvPr/>
        </p:nvSpPr>
        <p:spPr>
          <a:xfrm>
            <a:off x="597089" y="1057191"/>
            <a:ext cx="2787555" cy="375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SV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Posición de una partícula.</a:t>
            </a:r>
            <a:endParaRPr lang="es-SV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AF1D57E7-F811-15FD-9B7E-74AF9EC62F3C}"/>
              </a:ext>
            </a:extLst>
          </p:cNvPr>
          <p:cNvSpPr txBox="1"/>
          <p:nvPr/>
        </p:nvSpPr>
        <p:spPr>
          <a:xfrm>
            <a:off x="597089" y="1432743"/>
            <a:ext cx="10635018" cy="6719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SV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Para poder definir la posición de una partícula, se requiere saber desde que punto en el espacio se van a realizar las mediciones. A este punto le llamaremos “Marco de Referencia”.</a:t>
            </a:r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F68FC34D-5F64-BFCA-0CFE-23187E2B8F9F}"/>
              </a:ext>
            </a:extLst>
          </p:cNvPr>
          <p:cNvSpPr txBox="1"/>
          <p:nvPr/>
        </p:nvSpPr>
        <p:spPr>
          <a:xfrm>
            <a:off x="597088" y="2186400"/>
            <a:ext cx="10635017" cy="6719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SV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Vamos a pensar que esos marcos de referencia son puntos en el espacio que no se mueven, o que si lo hacen tienen una velocidad constante. A esos marcos de referencia les llamaremos “Marcos de Referencia Inerciales”.</a:t>
            </a:r>
          </a:p>
        </p:txBody>
      </p:sp>
      <p:pic>
        <p:nvPicPr>
          <p:cNvPr id="17" name="Imagen 16">
            <a:extLst>
              <a:ext uri="{FF2B5EF4-FFF2-40B4-BE49-F238E27FC236}">
                <a16:creationId xmlns:a16="http://schemas.microsoft.com/office/drawing/2014/main" id="{28736C4E-E90F-65C1-54AD-63C17021FA8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4424" y="2858315"/>
            <a:ext cx="2710220" cy="3882910"/>
          </a:xfrm>
          <a:prstGeom prst="rect">
            <a:avLst/>
          </a:prstGeom>
        </p:spPr>
      </p:pic>
      <p:sp>
        <p:nvSpPr>
          <p:cNvPr id="19" name="CuadroTexto 18">
            <a:extLst>
              <a:ext uri="{FF2B5EF4-FFF2-40B4-BE49-F238E27FC236}">
                <a16:creationId xmlns:a16="http://schemas.microsoft.com/office/drawing/2014/main" id="{F9ABA90D-AFE6-D073-4901-C8C3AE2FF23D}"/>
              </a:ext>
            </a:extLst>
          </p:cNvPr>
          <p:cNvSpPr txBox="1"/>
          <p:nvPr/>
        </p:nvSpPr>
        <p:spPr>
          <a:xfrm>
            <a:off x="3461980" y="3304101"/>
            <a:ext cx="6200635" cy="28335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SV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Por ejemplo, si pensamos en una partícula P y queremos conocer la posición, todo depende del marco de referencia. Si se mide desde el centro del sistema de coordenadas geográficas de color negro, diremos que la partícula está a 30 metros al sur. Pero si alguien realiza la medición desde el centro del sistema geográfico de color naranja, diremos que se encuentra a 50 metros hacia el norte.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SV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Esto comprueba que, aunque la posición sea la misma, el resultado dependerá del marco de referencia.</a:t>
            </a:r>
          </a:p>
        </p:txBody>
      </p:sp>
    </p:spTree>
    <p:extLst>
      <p:ext uri="{BB962C8B-B14F-4D97-AF65-F5344CB8AC3E}">
        <p14:creationId xmlns:p14="http://schemas.microsoft.com/office/powerpoint/2010/main" val="30010568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9" grpId="0"/>
      <p:bldP spid="13" grpId="0"/>
      <p:bldP spid="1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>
            <a:extLst>
              <a:ext uri="{FF2B5EF4-FFF2-40B4-BE49-F238E27FC236}">
                <a16:creationId xmlns:a16="http://schemas.microsoft.com/office/drawing/2014/main" id="{99B6CE2E-E9FF-EBE2-F0D1-052ED4C530F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1" y="0"/>
            <a:ext cx="12187719" cy="6858000"/>
          </a:xfrm>
          <a:prstGeom prst="rect">
            <a:avLst/>
          </a:prstGeom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id="{A0FA0DEC-1077-7689-BC8A-DFE382AF0420}"/>
              </a:ext>
            </a:extLst>
          </p:cNvPr>
          <p:cNvSpPr txBox="1"/>
          <p:nvPr/>
        </p:nvSpPr>
        <p:spPr>
          <a:xfrm>
            <a:off x="327546" y="596970"/>
            <a:ext cx="6189258" cy="375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SV" sz="1800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 una dimensión:</a:t>
            </a:r>
            <a:endParaRPr lang="es-SV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58C055D6-B205-2DD7-1CB1-D9C4F071B20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7546" y="1084765"/>
            <a:ext cx="6509982" cy="1808559"/>
          </a:xfrm>
          <a:prstGeom prst="rect">
            <a:avLst/>
          </a:prstGeom>
        </p:spPr>
      </p:pic>
      <p:sp>
        <p:nvSpPr>
          <p:cNvPr id="11" name="CuadroTexto 10">
            <a:extLst>
              <a:ext uri="{FF2B5EF4-FFF2-40B4-BE49-F238E27FC236}">
                <a16:creationId xmlns:a16="http://schemas.microsoft.com/office/drawing/2014/main" id="{D7247928-9842-E993-006E-85FC64E48036}"/>
              </a:ext>
            </a:extLst>
          </p:cNvPr>
          <p:cNvSpPr txBox="1"/>
          <p:nvPr/>
        </p:nvSpPr>
        <p:spPr>
          <a:xfrm>
            <a:off x="201304" y="3005567"/>
            <a:ext cx="11658599" cy="8803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es-SV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Entonces: x</a:t>
            </a:r>
            <a:r>
              <a:rPr lang="es-SV" sz="1800" baseline="-25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s-SV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x</a:t>
            </a:r>
            <a:r>
              <a:rPr lang="es-SV" sz="1800" baseline="-25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s-SV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x</a:t>
            </a:r>
            <a:r>
              <a:rPr lang="es-SV" sz="1800" baseline="-25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s-SV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representan la posición de la partícula en tres momentos diferentes (t), respecto al marco de referencia ubicado en el punto 0.</a:t>
            </a:r>
            <a:endParaRPr lang="es-SV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7DB973F5-624E-009F-99EA-50CE98C24036}"/>
              </a:ext>
            </a:extLst>
          </p:cNvPr>
          <p:cNvSpPr txBox="1"/>
          <p:nvPr/>
        </p:nvSpPr>
        <p:spPr>
          <a:xfrm>
            <a:off x="201304" y="3885936"/>
            <a:ext cx="10648666" cy="7745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SV" sz="1800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 dos dimensiones:</a:t>
            </a:r>
            <a:endParaRPr lang="es-SV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SV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 posición de la partícula está definida por el vector de posición </a:t>
            </a:r>
            <a:r>
              <a:rPr lang="es-SV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 = x i + y j</a:t>
            </a:r>
            <a:endParaRPr lang="es-SV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6" name="Imagen 15">
            <a:extLst>
              <a:ext uri="{FF2B5EF4-FFF2-40B4-BE49-F238E27FC236}">
                <a16:creationId xmlns:a16="http://schemas.microsoft.com/office/drawing/2014/main" id="{2CE9959C-FE9A-6204-F1C0-0847055C40A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7546" y="4766305"/>
            <a:ext cx="3411941" cy="19278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86153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1" grpId="0"/>
      <p:bldP spid="1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>
            <a:extLst>
              <a:ext uri="{FF2B5EF4-FFF2-40B4-BE49-F238E27FC236}">
                <a16:creationId xmlns:a16="http://schemas.microsoft.com/office/drawing/2014/main" id="{99B6CE2E-E9FF-EBE2-F0D1-052ED4C530F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1" y="-9578"/>
            <a:ext cx="12187719" cy="6858000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3" name="CuadroTexto 2">
                <a:extLst>
                  <a:ext uri="{FF2B5EF4-FFF2-40B4-BE49-F238E27FC236}">
                    <a16:creationId xmlns:a16="http://schemas.microsoft.com/office/drawing/2014/main" id="{643AA404-3E47-34D0-C216-7185D7F302DC}"/>
                  </a:ext>
                </a:extLst>
              </p:cNvPr>
              <p:cNvSpPr txBox="1"/>
              <p:nvPr/>
            </p:nvSpPr>
            <p:spPr>
              <a:xfrm>
                <a:off x="341761" y="2719482"/>
                <a:ext cx="11508474" cy="77380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just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s-SV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En dos dimensiones: </a:t>
                </a:r>
              </a:p>
              <a:p>
                <a:pPr algn="just"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 xmlns:m="http://schemas.openxmlformats.org/officeDocument/2006/math">
                    <m:r>
                      <a:rPr lang="es-SV" sz="18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∆</m:t>
                    </m:r>
                    <m:r>
                      <a:rPr lang="es-SV" sz="18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𝒓</m:t>
                    </m:r>
                    <m:r>
                      <a:rPr lang="es-SV" sz="18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sSub>
                      <m:sSubPr>
                        <m:ctrlPr>
                          <a:rPr lang="es-SV" sz="1800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s-SV" sz="1800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𝒓</m:t>
                        </m:r>
                      </m:e>
                      <m:sub>
                        <m:r>
                          <a:rPr lang="es-SV" sz="1800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sub>
                    </m:sSub>
                    <m:r>
                      <a:rPr lang="es-SV" sz="18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−</m:t>
                    </m:r>
                    <m:sSub>
                      <m:sSubPr>
                        <m:ctrlPr>
                          <a:rPr lang="es-SV" sz="1800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s-SV" sz="1800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𝒓</m:t>
                        </m:r>
                      </m:e>
                      <m:sub>
                        <m:r>
                          <a:rPr lang="es-SV" sz="1800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𝟏</m:t>
                        </m:r>
                      </m:sub>
                    </m:sSub>
                  </m:oMath>
                </a14:m>
                <a:r>
                  <a:rPr lang="es-SV" sz="18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(son vectores)</a:t>
                </a:r>
                <a:endParaRPr lang="es-SV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3" name="CuadroTexto 2">
                <a:extLst>
                  <a:ext uri="{FF2B5EF4-FFF2-40B4-BE49-F238E27FC236}">
                    <a16:creationId xmlns:a16="http://schemas.microsoft.com/office/drawing/2014/main" id="{643AA404-3E47-34D0-C216-7185D7F302D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1761" y="2719482"/>
                <a:ext cx="11508474" cy="773802"/>
              </a:xfrm>
              <a:prstGeom prst="rect">
                <a:avLst/>
              </a:prstGeom>
              <a:blipFill>
                <a:blip r:embed="rId3"/>
                <a:stretch>
                  <a:fillRect l="-424" t="-3150" b="-11811"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CuadroTexto 4">
            <a:extLst>
              <a:ext uri="{FF2B5EF4-FFF2-40B4-BE49-F238E27FC236}">
                <a16:creationId xmlns:a16="http://schemas.microsoft.com/office/drawing/2014/main" id="{7FBEBEE9-9072-BE1D-29A0-C2D67BFC82D7}"/>
              </a:ext>
            </a:extLst>
          </p:cNvPr>
          <p:cNvSpPr txBox="1"/>
          <p:nvPr/>
        </p:nvSpPr>
        <p:spPr>
          <a:xfrm>
            <a:off x="341762" y="734164"/>
            <a:ext cx="6189258" cy="375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SV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Desplazamiento de una partícula.</a:t>
            </a:r>
            <a:endParaRPr lang="es-SV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2312F31B-7D3E-41FF-7FEE-A0BE9C94F575}"/>
              </a:ext>
            </a:extLst>
          </p:cNvPr>
          <p:cNvSpPr txBox="1"/>
          <p:nvPr/>
        </p:nvSpPr>
        <p:spPr>
          <a:xfrm>
            <a:off x="341761" y="1171965"/>
            <a:ext cx="9430035" cy="375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SV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Representa la diferencia entre la posición final y la posición inicial de la partícula.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0" name="CuadroTexto 9">
                <a:extLst>
                  <a:ext uri="{FF2B5EF4-FFF2-40B4-BE49-F238E27FC236}">
                    <a16:creationId xmlns:a16="http://schemas.microsoft.com/office/drawing/2014/main" id="{CB7C77E7-4B28-D214-5D18-3C8F42ED7A9A}"/>
                  </a:ext>
                </a:extLst>
              </p:cNvPr>
              <p:cNvSpPr txBox="1"/>
              <p:nvPr/>
            </p:nvSpPr>
            <p:spPr>
              <a:xfrm>
                <a:off x="341762" y="1608513"/>
                <a:ext cx="6189258" cy="37375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just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s-SV" sz="1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En una </a:t>
                </a:r>
                <a:r>
                  <a:rPr lang="es-SV" sz="1800" b="1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dimensión: </a:t>
                </a:r>
                <a14:m>
                  <m:oMath xmlns:m="http://schemas.openxmlformats.org/officeDocument/2006/math">
                    <m:r>
                      <a:rPr lang="es-SV" sz="1800" b="1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∆</m:t>
                    </m:r>
                    <m:r>
                      <a:rPr lang="es-SV" sz="1800" b="1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𝒙</m:t>
                    </m:r>
                    <m:r>
                      <a:rPr lang="es-SV" sz="1800" b="1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sSub>
                      <m:sSubPr>
                        <m:ctrlPr>
                          <a:rPr lang="es-SV" sz="1800" b="1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s-SV" sz="1800" b="1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𝒙</m:t>
                        </m:r>
                      </m:e>
                      <m:sub>
                        <m:r>
                          <a:rPr lang="es-SV" sz="1800" b="1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𝟐</m:t>
                        </m:r>
                      </m:sub>
                    </m:sSub>
                    <m:r>
                      <a:rPr lang="es-SV" sz="1800" b="1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−</m:t>
                    </m:r>
                    <m:sSub>
                      <m:sSubPr>
                        <m:ctrlPr>
                          <a:rPr lang="es-SV" sz="1800" b="1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s-SV" sz="1800" b="1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𝒙</m:t>
                        </m:r>
                      </m:e>
                      <m:sub>
                        <m:r>
                          <a:rPr lang="es-SV" sz="1800" b="1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𝟏</m:t>
                        </m:r>
                      </m:sub>
                    </m:sSub>
                  </m:oMath>
                </a14:m>
                <a:endParaRPr lang="es-SV" sz="1800" b="1" i="1" dirty="0">
                  <a:effectLst/>
                  <a:latin typeface="Cambria Math" panose="020405030504060302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10" name="CuadroTexto 9">
                <a:extLst>
                  <a:ext uri="{FF2B5EF4-FFF2-40B4-BE49-F238E27FC236}">
                    <a16:creationId xmlns:a16="http://schemas.microsoft.com/office/drawing/2014/main" id="{CB7C77E7-4B28-D214-5D18-3C8F42ED7A9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1762" y="1608513"/>
                <a:ext cx="6189258" cy="373757"/>
              </a:xfrm>
              <a:prstGeom prst="rect">
                <a:avLst/>
              </a:prstGeom>
              <a:blipFill>
                <a:blip r:embed="rId4"/>
                <a:stretch>
                  <a:fillRect l="-788" t="-8197" b="-26230"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CuadroTexto 11">
                <a:extLst>
                  <a:ext uri="{FF2B5EF4-FFF2-40B4-BE49-F238E27FC236}">
                    <a16:creationId xmlns:a16="http://schemas.microsoft.com/office/drawing/2014/main" id="{ED24C9C0-4698-35E5-296E-D5280924F4AC}"/>
                  </a:ext>
                </a:extLst>
              </p:cNvPr>
              <p:cNvSpPr txBox="1"/>
              <p:nvPr/>
            </p:nvSpPr>
            <p:spPr>
              <a:xfrm>
                <a:off x="341762" y="1962565"/>
                <a:ext cx="6189258" cy="49128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just"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SV" sz="1800" i="1" smtClean="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b>
                      </m:sSub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:</m:t>
                      </m:r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𝑝𝑜𝑠𝑖𝑐𝑖</m:t>
                      </m:r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ó</m:t>
                      </m:r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𝑛</m:t>
                      </m:r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𝑓𝑖𝑛𝑎𝑙</m:t>
                      </m:r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𝑑𝑒</m:t>
                      </m:r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𝑢𝑛𝑎</m:t>
                      </m:r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𝑝𝑎𝑟𝑡</m:t>
                      </m:r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í</m:t>
                      </m:r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𝑐𝑢𝑙𝑎</m:t>
                      </m:r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𝑒𝑛</m:t>
                      </m:r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𝑢𝑛</m:t>
                      </m:r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𝑚𝑜𝑚𝑒𝑛𝑡𝑜</m:t>
                      </m:r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𝑡</m:t>
                      </m:r>
                    </m:oMath>
                  </m:oMathPara>
                </a14:m>
                <a:endParaRPr lang="es-SV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12" name="CuadroTexto 11">
                <a:extLst>
                  <a:ext uri="{FF2B5EF4-FFF2-40B4-BE49-F238E27FC236}">
                    <a16:creationId xmlns:a16="http://schemas.microsoft.com/office/drawing/2014/main" id="{ED24C9C0-4698-35E5-296E-D5280924F4A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1762" y="1962565"/>
                <a:ext cx="6189258" cy="491288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4" name="CuadroTexto 13">
                <a:extLst>
                  <a:ext uri="{FF2B5EF4-FFF2-40B4-BE49-F238E27FC236}">
                    <a16:creationId xmlns:a16="http://schemas.microsoft.com/office/drawing/2014/main" id="{9B42A249-C8F5-A7DB-F209-B8F2208A3F51}"/>
                  </a:ext>
                </a:extLst>
              </p:cNvPr>
              <p:cNvSpPr txBox="1"/>
              <p:nvPr/>
            </p:nvSpPr>
            <p:spPr>
              <a:xfrm>
                <a:off x="341761" y="2293042"/>
                <a:ext cx="6189258" cy="49128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just"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SV" sz="1800" i="1" smtClean="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1</m:t>
                          </m:r>
                        </m:sub>
                      </m:sSub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:</m:t>
                      </m:r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𝑝𝑜𝑠𝑖𝑐𝑖</m:t>
                      </m:r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ó</m:t>
                      </m:r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𝑛</m:t>
                      </m:r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𝑖𝑛𝑖𝑐𝑖𝑎𝑙</m:t>
                      </m:r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𝑑𝑒</m:t>
                      </m:r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𝑢𝑛𝑎</m:t>
                      </m:r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𝑝𝑎𝑟𝑡</m:t>
                      </m:r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í</m:t>
                      </m:r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𝑐𝑢𝑙𝑎</m:t>
                      </m:r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𝑒𝑛</m:t>
                      </m:r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𝑡</m:t>
                      </m:r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=0</m:t>
                      </m:r>
                    </m:oMath>
                  </m:oMathPara>
                </a14:m>
                <a:endParaRPr lang="es-SV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14" name="CuadroTexto 13">
                <a:extLst>
                  <a:ext uri="{FF2B5EF4-FFF2-40B4-BE49-F238E27FC236}">
                    <a16:creationId xmlns:a16="http://schemas.microsoft.com/office/drawing/2014/main" id="{9B42A249-C8F5-A7DB-F209-B8F2208A3F5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1761" y="2293042"/>
                <a:ext cx="6189258" cy="491288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CuadroTexto 15">
            <a:extLst>
              <a:ext uri="{FF2B5EF4-FFF2-40B4-BE49-F238E27FC236}">
                <a16:creationId xmlns:a16="http://schemas.microsoft.com/office/drawing/2014/main" id="{23AB9FA1-5EC8-DC45-08CD-125A298535B5}"/>
              </a:ext>
            </a:extLst>
          </p:cNvPr>
          <p:cNvSpPr txBox="1"/>
          <p:nvPr/>
        </p:nvSpPr>
        <p:spPr>
          <a:xfrm>
            <a:off x="341761" y="3587989"/>
            <a:ext cx="6189258" cy="375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SV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Velocidad promedio.</a:t>
            </a:r>
            <a:endParaRPr lang="es-SV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id="{94FAFCAE-AF2D-9CC4-CD1D-EC2FFAAE5FC1}"/>
              </a:ext>
            </a:extLst>
          </p:cNvPr>
          <p:cNvSpPr txBox="1"/>
          <p:nvPr/>
        </p:nvSpPr>
        <p:spPr>
          <a:xfrm>
            <a:off x="341760" y="3895602"/>
            <a:ext cx="9430035" cy="375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SV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 el cociente entre el desplazamiento y el intervalo de tiempo utilizado para desplazarse.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0" name="CuadroTexto 19">
                <a:extLst>
                  <a:ext uri="{FF2B5EF4-FFF2-40B4-BE49-F238E27FC236}">
                    <a16:creationId xmlns:a16="http://schemas.microsoft.com/office/drawing/2014/main" id="{A28D2A62-CD69-E75F-9FAB-83E6F00FF5B3}"/>
                  </a:ext>
                </a:extLst>
              </p:cNvPr>
              <p:cNvSpPr txBox="1"/>
              <p:nvPr/>
            </p:nvSpPr>
            <p:spPr>
              <a:xfrm>
                <a:off x="218364" y="4367106"/>
                <a:ext cx="1163470" cy="6127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s-SV" b="1" i="1" smtClean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s-SV" b="1" i="1">
                              <a:latin typeface="Cambria Math" panose="02040503050406030204" pitchFamily="18" charset="0"/>
                            </a:rPr>
                            <m:t>𝒗</m:t>
                          </m:r>
                        </m:e>
                      </m:acc>
                      <m:r>
                        <a:rPr lang="es-SV" b="0" i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SV" b="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SV" b="0" i="0">
                              <a:latin typeface="Cambria Math" panose="02040503050406030204" pitchFamily="18" charset="0"/>
                            </a:rPr>
                            <m:t>∆</m:t>
                          </m:r>
                          <m:r>
                            <a:rPr lang="es-SV" b="1" i="1">
                              <a:latin typeface="Cambria Math" panose="02040503050406030204" pitchFamily="18" charset="0"/>
                            </a:rPr>
                            <m:t>𝒙</m:t>
                          </m:r>
                        </m:num>
                        <m:den>
                          <m:r>
                            <a:rPr lang="es-SV" b="0" i="0">
                              <a:latin typeface="Cambria Math" panose="02040503050406030204" pitchFamily="18" charset="0"/>
                            </a:rPr>
                            <m:t>∆</m:t>
                          </m:r>
                          <m:r>
                            <a:rPr lang="es-SV" b="1" i="1">
                              <a:latin typeface="Cambria Math" panose="02040503050406030204" pitchFamily="18" charset="0"/>
                            </a:rPr>
                            <m:t>𝒕</m:t>
                          </m:r>
                        </m:den>
                      </m:f>
                    </m:oMath>
                  </m:oMathPara>
                </a14:m>
                <a:endParaRPr lang="es-SV" dirty="0"/>
              </a:p>
            </p:txBody>
          </p:sp>
        </mc:Choice>
        <mc:Fallback>
          <p:sp>
            <p:nvSpPr>
              <p:cNvPr id="20" name="CuadroTexto 19">
                <a:extLst>
                  <a:ext uri="{FF2B5EF4-FFF2-40B4-BE49-F238E27FC236}">
                    <a16:creationId xmlns:a16="http://schemas.microsoft.com/office/drawing/2014/main" id="{A28D2A62-CD69-E75F-9FAB-83E6F00FF5B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8364" y="4367106"/>
                <a:ext cx="1163470" cy="61273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2" name="CuadroTexto 21">
                <a:extLst>
                  <a:ext uri="{FF2B5EF4-FFF2-40B4-BE49-F238E27FC236}">
                    <a16:creationId xmlns:a16="http://schemas.microsoft.com/office/drawing/2014/main" id="{2F617B74-7DDD-0D1C-0622-9CECB9D0B5AB}"/>
                  </a:ext>
                </a:extLst>
              </p:cNvPr>
              <p:cNvSpPr txBox="1"/>
              <p:nvPr/>
            </p:nvSpPr>
            <p:spPr>
              <a:xfrm>
                <a:off x="341760" y="5022427"/>
                <a:ext cx="6189258" cy="128919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just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s-SV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Donde:</a:t>
                </a:r>
                <a:endParaRPr lang="es-SV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just"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∆</m:t>
                      </m:r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𝑥</m:t>
                      </m:r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:</m:t>
                      </m:r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𝑑𝑒𝑠𝑝𝑙𝑎𝑧𝑎𝑚𝑖𝑒𝑛𝑡𝑜</m:t>
                      </m:r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𝑑𝑒</m:t>
                      </m:r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𝑙𝑎</m:t>
                      </m:r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𝑝𝑎𝑟𝑡</m:t>
                      </m:r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í</m:t>
                      </m:r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𝑐𝑢𝑙𝑎</m:t>
                      </m:r>
                    </m:oMath>
                  </m:oMathPara>
                </a14:m>
                <a:endParaRPr lang="es-SV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just"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∆</m:t>
                      </m:r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𝑡</m:t>
                      </m:r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:</m:t>
                      </m:r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𝐼𝑛𝑡𝑒𝑟𝑣𝑎𝑙𝑜</m:t>
                      </m:r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𝑑𝑒</m:t>
                      </m:r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𝑡𝑖𝑒𝑚𝑝𝑜</m:t>
                      </m:r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𝑡𝑟𝑎𝑛𝑠𝑐𝑢𝑟𝑟𝑖𝑑𝑜</m:t>
                      </m:r>
                    </m:oMath>
                  </m:oMathPara>
                </a14:m>
                <a:endParaRPr lang="es-SV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22" name="CuadroTexto 21">
                <a:extLst>
                  <a:ext uri="{FF2B5EF4-FFF2-40B4-BE49-F238E27FC236}">
                    <a16:creationId xmlns:a16="http://schemas.microsoft.com/office/drawing/2014/main" id="{2F617B74-7DDD-0D1C-0622-9CECB9D0B5A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1760" y="5022427"/>
                <a:ext cx="6189258" cy="1289199"/>
              </a:xfrm>
              <a:prstGeom prst="rect">
                <a:avLst/>
              </a:prstGeom>
              <a:blipFill>
                <a:blip r:embed="rId8"/>
                <a:stretch>
                  <a:fillRect l="-788" t="-2370"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492664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8" grpId="0"/>
      <p:bldP spid="10" grpId="0"/>
      <p:bldP spid="12" grpId="0"/>
      <p:bldP spid="14" grpId="0"/>
      <p:bldP spid="16" grpId="0"/>
      <p:bldP spid="18" grpId="0"/>
      <p:bldP spid="20" grpId="0"/>
      <p:bldP spid="22" grpId="0"/>
    </p:bld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279</TotalTime>
  <Words>357</Words>
  <Application>Microsoft Office PowerPoint</Application>
  <PresentationFormat>Panorámica</PresentationFormat>
  <Paragraphs>23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Cambria Math</vt:lpstr>
      <vt:lpstr>Tema de Office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RUBEN ALFREDO MENDOZA JUAREZ</dc:creator>
  <cp:lastModifiedBy>RUBEN ALFREDO MENDOZA JUAREZ</cp:lastModifiedBy>
  <cp:revision>4</cp:revision>
  <dcterms:created xsi:type="dcterms:W3CDTF">2023-09-14T15:08:26Z</dcterms:created>
  <dcterms:modified xsi:type="dcterms:W3CDTF">2023-10-27T01:01:13Z</dcterms:modified>
</cp:coreProperties>
</file>